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3" r:id="rId16"/>
    <p:sldId id="275" r:id="rId17"/>
    <p:sldId id="276" r:id="rId18"/>
    <p:sldId id="279" r:id="rId19"/>
    <p:sldId id="280" r:id="rId20"/>
    <p:sldId id="281" r:id="rId21"/>
    <p:sldId id="283" r:id="rId22"/>
    <p:sldId id="282" r:id="rId23"/>
    <p:sldId id="284" r:id="rId24"/>
    <p:sldId id="285" r:id="rId25"/>
    <p:sldId id="286" r:id="rId26"/>
    <p:sldId id="277" r:id="rId27"/>
  </p:sldIdLst>
  <p:sldSz cx="7772400" cy="10058400"/>
  <p:notesSz cx="7772400" cy="10058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76" autoAdjust="0"/>
  </p:normalViewPr>
  <p:slideViewPr>
    <p:cSldViewPr>
      <p:cViewPr varScale="1">
        <p:scale>
          <a:sx n="62" d="100"/>
          <a:sy n="62" d="100"/>
        </p:scale>
        <p:origin x="2318" y="58"/>
      </p:cViewPr>
      <p:guideLst>
        <p:guide orient="horz" pos="2880"/>
        <p:guide pos="2160"/>
      </p:guideLst>
    </p:cSldViewPr>
  </p:slideViewPr>
  <p:outlineViewPr>
    <p:cViewPr>
      <p:scale>
        <a:sx n="33" d="100"/>
        <a:sy n="33" d="100"/>
      </p:scale>
      <p:origin x="0" y="-3259"/>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2FC1561E-1EC8-B541-AC9C-F1189898168C}" type="datetimeFigureOut">
              <a:rPr lang="en-US" smtClean="0"/>
              <a:t>11/14/2024</a:t>
            </a:fld>
            <a:endParaRPr lang="en-US" dirty="0"/>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CD51486-AFCE-D442-A7F8-F9A4ADC4D89F}" type="slidenum">
              <a:rPr lang="en-US" smtClean="0"/>
              <a:t>‹#›</a:t>
            </a:fld>
            <a:endParaRPr lang="en-US" dirty="0"/>
          </a:p>
        </p:txBody>
      </p:sp>
    </p:spTree>
    <p:extLst>
      <p:ext uri="{BB962C8B-B14F-4D97-AF65-F5344CB8AC3E}">
        <p14:creationId xmlns:p14="http://schemas.microsoft.com/office/powerpoint/2010/main" val="2280545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D51486-AFCE-D442-A7F8-F9A4ADC4D89F}" type="slidenum">
              <a:rPr lang="en-US" smtClean="0"/>
              <a:t>14</a:t>
            </a:fld>
            <a:endParaRPr lang="en-US" dirty="0"/>
          </a:p>
        </p:txBody>
      </p:sp>
    </p:spTree>
    <p:extLst>
      <p:ext uri="{BB962C8B-B14F-4D97-AF65-F5344CB8AC3E}">
        <p14:creationId xmlns:p14="http://schemas.microsoft.com/office/powerpoint/2010/main" val="2438643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29129" y="844042"/>
            <a:ext cx="3759835" cy="391159"/>
          </a:xfrm>
          <a:prstGeom prst="rect">
            <a:avLst/>
          </a:prstGeom>
        </p:spPr>
        <p:txBody>
          <a:bodyPr wrap="square" lIns="0" tIns="0" rIns="0" bIns="0">
            <a:spAutoFit/>
          </a:bodyPr>
          <a:lstStyle>
            <a:lvl1pPr>
              <a:defRPr sz="24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837996" y="1597507"/>
            <a:ext cx="6025515" cy="2258695"/>
          </a:xfrm>
          <a:prstGeom prst="rect">
            <a:avLst/>
          </a:prstGeom>
        </p:spPr>
        <p:txBody>
          <a:bodyPr wrap="square" lIns="0" tIns="0" rIns="0" bIns="0">
            <a:spAutoFit/>
          </a:bodyPr>
          <a:lstStyle>
            <a:lvl1pPr>
              <a:defRPr sz="14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11/14/2024</a:t>
            </a:fld>
            <a:endParaRPr lang="en-US" dirty="0"/>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51277" y="1061974"/>
            <a:ext cx="3253740" cy="452120"/>
          </a:xfrm>
          <a:prstGeom prst="rect">
            <a:avLst/>
          </a:prstGeom>
        </p:spPr>
        <p:txBody>
          <a:bodyPr vert="horz" wrap="square" lIns="0" tIns="12065" rIns="0" bIns="0" rtlCol="0">
            <a:spAutoFit/>
          </a:bodyPr>
          <a:lstStyle/>
          <a:p>
            <a:pPr marL="12700">
              <a:lnSpc>
                <a:spcPct val="100000"/>
              </a:lnSpc>
              <a:spcBef>
                <a:spcPts val="95"/>
              </a:spcBef>
            </a:pPr>
            <a:r>
              <a:rPr sz="2800" dirty="0"/>
              <a:t>PROJECT</a:t>
            </a:r>
            <a:r>
              <a:rPr sz="2800" spc="-135" dirty="0"/>
              <a:t> </a:t>
            </a:r>
            <a:r>
              <a:rPr sz="2800" spc="-10" dirty="0"/>
              <a:t>REPORT</a:t>
            </a:r>
            <a:endParaRPr sz="2800" dirty="0"/>
          </a:p>
        </p:txBody>
      </p:sp>
      <p:sp>
        <p:nvSpPr>
          <p:cNvPr id="3" name="object 3"/>
          <p:cNvSpPr txBox="1"/>
          <p:nvPr/>
        </p:nvSpPr>
        <p:spPr>
          <a:xfrm>
            <a:off x="1897126" y="2096769"/>
            <a:ext cx="4438650" cy="4255011"/>
          </a:xfrm>
          <a:prstGeom prst="rect">
            <a:avLst/>
          </a:prstGeom>
        </p:spPr>
        <p:txBody>
          <a:bodyPr vert="horz" wrap="square" lIns="0" tIns="12700" rIns="0" bIns="0" rtlCol="0">
            <a:spAutoFit/>
          </a:bodyPr>
          <a:lstStyle/>
          <a:p>
            <a:pPr marL="771525">
              <a:lnSpc>
                <a:spcPct val="100000"/>
              </a:lnSpc>
              <a:spcBef>
                <a:spcPts val="100"/>
              </a:spcBef>
            </a:pPr>
            <a:r>
              <a:rPr sz="2400" b="1" dirty="0">
                <a:latin typeface="Times New Roman"/>
                <a:cs typeface="Times New Roman"/>
              </a:rPr>
              <a:t>Title</a:t>
            </a:r>
            <a:r>
              <a:rPr sz="2400" b="1" spc="-20" dirty="0">
                <a:latin typeface="Times New Roman"/>
                <a:cs typeface="Times New Roman"/>
              </a:rPr>
              <a:t> </a:t>
            </a:r>
            <a:r>
              <a:rPr sz="2400" b="1" dirty="0">
                <a:latin typeface="Times New Roman"/>
                <a:cs typeface="Times New Roman"/>
              </a:rPr>
              <a:t>of</a:t>
            </a:r>
            <a:r>
              <a:rPr sz="2400" b="1" spc="-25" dirty="0">
                <a:latin typeface="Times New Roman"/>
                <a:cs typeface="Times New Roman"/>
              </a:rPr>
              <a:t> </a:t>
            </a:r>
            <a:r>
              <a:rPr sz="2400" b="1" dirty="0">
                <a:latin typeface="Times New Roman"/>
                <a:cs typeface="Times New Roman"/>
              </a:rPr>
              <a:t>the</a:t>
            </a:r>
            <a:r>
              <a:rPr sz="2400" b="1" spc="-25" dirty="0">
                <a:latin typeface="Times New Roman"/>
                <a:cs typeface="Times New Roman"/>
              </a:rPr>
              <a:t> </a:t>
            </a:r>
            <a:r>
              <a:rPr sz="2400" b="1" spc="-10" dirty="0" err="1">
                <a:latin typeface="Times New Roman"/>
                <a:cs typeface="Times New Roman"/>
              </a:rPr>
              <a:t>Projec</a:t>
            </a:r>
            <a:r>
              <a:rPr lang="en-IN" sz="2400" b="1" spc="-10" dirty="0">
                <a:latin typeface="Times New Roman"/>
                <a:cs typeface="Times New Roman"/>
              </a:rPr>
              <a:t>t</a:t>
            </a:r>
            <a:endParaRPr lang="en-US" sz="2400" dirty="0">
              <a:latin typeface="Times New Roman"/>
              <a:cs typeface="Times New Roman"/>
            </a:endParaRPr>
          </a:p>
          <a:p>
            <a:pPr marL="208915" algn="l">
              <a:lnSpc>
                <a:spcPct val="100000"/>
              </a:lnSpc>
              <a:spcBef>
                <a:spcPts val="1845"/>
              </a:spcBef>
            </a:pPr>
            <a:r>
              <a:rPr lang="en-US" sz="2400" b="1" dirty="0">
                <a:latin typeface="Times New Roman"/>
                <a:cs typeface="Times New Roman"/>
              </a:rPr>
              <a:t>Bazaar – Shopping website</a:t>
            </a:r>
            <a:endParaRPr lang="en-US" sz="2400" dirty="0">
              <a:latin typeface="Times New Roman"/>
              <a:cs typeface="Times New Roman"/>
            </a:endParaRPr>
          </a:p>
          <a:p>
            <a:pPr marL="845185">
              <a:lnSpc>
                <a:spcPct val="100000"/>
              </a:lnSpc>
              <a:spcBef>
                <a:spcPts val="2305"/>
              </a:spcBef>
            </a:pPr>
            <a:r>
              <a:rPr sz="2200" b="1" dirty="0">
                <a:latin typeface="Times New Roman"/>
                <a:cs typeface="Times New Roman"/>
              </a:rPr>
              <a:t>Course</a:t>
            </a:r>
            <a:r>
              <a:rPr sz="2200" b="1" spc="-50" dirty="0">
                <a:latin typeface="Times New Roman"/>
                <a:cs typeface="Times New Roman"/>
              </a:rPr>
              <a:t> </a:t>
            </a:r>
            <a:r>
              <a:rPr sz="2200" b="1" dirty="0">
                <a:latin typeface="Times New Roman"/>
                <a:cs typeface="Times New Roman"/>
              </a:rPr>
              <a:t>Code</a:t>
            </a:r>
            <a:r>
              <a:rPr sz="2200" b="1" spc="-30" dirty="0">
                <a:latin typeface="Times New Roman"/>
                <a:cs typeface="Times New Roman"/>
              </a:rPr>
              <a:t> </a:t>
            </a:r>
            <a:r>
              <a:rPr sz="2200" b="1" spc="-10" dirty="0">
                <a:latin typeface="Times New Roman"/>
                <a:cs typeface="Times New Roman"/>
              </a:rPr>
              <a:t>INT2</a:t>
            </a:r>
            <a:r>
              <a:rPr lang="en-US" sz="2200" b="1" spc="-10" dirty="0">
                <a:latin typeface="Times New Roman"/>
                <a:cs typeface="Times New Roman"/>
              </a:rPr>
              <a:t>52</a:t>
            </a:r>
            <a:endParaRPr sz="2200" dirty="0">
              <a:latin typeface="Times New Roman"/>
              <a:cs typeface="Times New Roman"/>
            </a:endParaRPr>
          </a:p>
          <a:p>
            <a:pPr marL="1367790">
              <a:lnSpc>
                <a:spcPct val="100000"/>
              </a:lnSpc>
              <a:spcBef>
                <a:spcPts val="5"/>
              </a:spcBef>
            </a:pPr>
            <a:endParaRPr lang="en-US" sz="2200" dirty="0">
              <a:latin typeface="Times New Roman"/>
              <a:cs typeface="Times New Roman"/>
            </a:endParaRPr>
          </a:p>
          <a:p>
            <a:pPr marL="1367790">
              <a:lnSpc>
                <a:spcPct val="100000"/>
              </a:lnSpc>
              <a:spcBef>
                <a:spcPts val="5"/>
              </a:spcBef>
            </a:pPr>
            <a:r>
              <a:rPr sz="2200" b="1" dirty="0">
                <a:latin typeface="Times New Roman"/>
                <a:cs typeface="Times New Roman"/>
              </a:rPr>
              <a:t>Submitted</a:t>
            </a:r>
            <a:r>
              <a:rPr sz="2200" b="1" spc="-75" dirty="0">
                <a:latin typeface="Times New Roman"/>
                <a:cs typeface="Times New Roman"/>
              </a:rPr>
              <a:t> </a:t>
            </a:r>
            <a:r>
              <a:rPr sz="2200" b="1" spc="-25" dirty="0">
                <a:latin typeface="Times New Roman"/>
                <a:cs typeface="Times New Roman"/>
              </a:rPr>
              <a:t>To</a:t>
            </a:r>
            <a:endParaRPr sz="2200" dirty="0">
              <a:latin typeface="Times New Roman"/>
              <a:cs typeface="Times New Roman"/>
            </a:endParaRPr>
          </a:p>
          <a:p>
            <a:pPr>
              <a:lnSpc>
                <a:spcPct val="100000"/>
              </a:lnSpc>
              <a:spcBef>
                <a:spcPts val="475"/>
              </a:spcBef>
            </a:pPr>
            <a:endParaRPr lang="en-US" sz="2200" dirty="0">
              <a:latin typeface="Times New Roman"/>
              <a:cs typeface="Times New Roman"/>
            </a:endParaRPr>
          </a:p>
          <a:p>
            <a:pPr marL="1242695">
              <a:lnSpc>
                <a:spcPct val="100000"/>
              </a:lnSpc>
              <a:spcBef>
                <a:spcPts val="5"/>
              </a:spcBef>
            </a:pPr>
            <a:r>
              <a:rPr lang="en-US" sz="2000" b="1" dirty="0">
                <a:latin typeface="Times New Roman"/>
                <a:cs typeface="Times New Roman"/>
              </a:rPr>
              <a:t>Kamalpreet  Kaur</a:t>
            </a:r>
          </a:p>
          <a:p>
            <a:pPr marL="1242695">
              <a:lnSpc>
                <a:spcPct val="100000"/>
              </a:lnSpc>
              <a:spcBef>
                <a:spcPts val="5"/>
              </a:spcBef>
            </a:pPr>
            <a:endParaRPr lang="en-US" sz="2000" b="1" dirty="0">
              <a:latin typeface="Times New Roman"/>
              <a:cs typeface="Times New Roman"/>
            </a:endParaRPr>
          </a:p>
          <a:p>
            <a:pPr marL="1242695">
              <a:lnSpc>
                <a:spcPct val="100000"/>
              </a:lnSpc>
              <a:spcBef>
                <a:spcPts val="5"/>
              </a:spcBef>
            </a:pPr>
            <a:r>
              <a:rPr lang="en-US" sz="2000" b="1" dirty="0">
                <a:latin typeface="Times New Roman"/>
                <a:cs typeface="Times New Roman"/>
              </a:rPr>
              <a:t>         (31662)</a:t>
            </a:r>
            <a:endParaRPr lang="en-US" sz="2000" dirty="0">
              <a:latin typeface="Times New Roman"/>
              <a:cs typeface="Times New Roman"/>
            </a:endParaRPr>
          </a:p>
          <a:p>
            <a:pPr>
              <a:lnSpc>
                <a:spcPct val="100000"/>
              </a:lnSpc>
              <a:spcBef>
                <a:spcPts val="370"/>
              </a:spcBef>
            </a:pPr>
            <a:endParaRPr sz="2000" dirty="0">
              <a:latin typeface="Times New Roman"/>
              <a:cs typeface="Times New Roman"/>
            </a:endParaRPr>
          </a:p>
          <a:p>
            <a:pPr marL="12700">
              <a:lnSpc>
                <a:spcPct val="100000"/>
              </a:lnSpc>
            </a:pPr>
            <a:r>
              <a:rPr sz="1800" b="1" dirty="0">
                <a:latin typeface="Times New Roman"/>
                <a:cs typeface="Times New Roman"/>
              </a:rPr>
              <a:t>School</a:t>
            </a:r>
            <a:r>
              <a:rPr sz="1800" b="1" spc="-20" dirty="0">
                <a:latin typeface="Times New Roman"/>
                <a:cs typeface="Times New Roman"/>
              </a:rPr>
              <a:t> </a:t>
            </a:r>
            <a:r>
              <a:rPr sz="1800" b="1" dirty="0">
                <a:latin typeface="Times New Roman"/>
                <a:cs typeface="Times New Roman"/>
              </a:rPr>
              <a:t>of</a:t>
            </a:r>
            <a:r>
              <a:rPr sz="1800" b="1" spc="-15" dirty="0">
                <a:latin typeface="Times New Roman"/>
                <a:cs typeface="Times New Roman"/>
              </a:rPr>
              <a:t> </a:t>
            </a:r>
            <a:r>
              <a:rPr sz="1800" b="1" dirty="0">
                <a:latin typeface="Times New Roman"/>
                <a:cs typeface="Times New Roman"/>
              </a:rPr>
              <a:t>Computer</a:t>
            </a:r>
            <a:r>
              <a:rPr sz="1800" b="1" spc="-20" dirty="0">
                <a:latin typeface="Times New Roman"/>
                <a:cs typeface="Times New Roman"/>
              </a:rPr>
              <a:t> </a:t>
            </a:r>
            <a:r>
              <a:rPr sz="1800" b="1" dirty="0">
                <a:latin typeface="Times New Roman"/>
                <a:cs typeface="Times New Roman"/>
              </a:rPr>
              <a:t>Science</a:t>
            </a:r>
            <a:r>
              <a:rPr sz="1800" b="1" spc="-20" dirty="0">
                <a:latin typeface="Times New Roman"/>
                <a:cs typeface="Times New Roman"/>
              </a:rPr>
              <a:t> </a:t>
            </a:r>
            <a:r>
              <a:rPr sz="1800" b="1" dirty="0">
                <a:latin typeface="Times New Roman"/>
                <a:cs typeface="Times New Roman"/>
              </a:rPr>
              <a:t>and</a:t>
            </a:r>
            <a:r>
              <a:rPr sz="1800" b="1" spc="-30" dirty="0">
                <a:latin typeface="Times New Roman"/>
                <a:cs typeface="Times New Roman"/>
              </a:rPr>
              <a:t> </a:t>
            </a:r>
            <a:r>
              <a:rPr sz="1800" b="1" spc="-10" dirty="0">
                <a:latin typeface="Times New Roman"/>
                <a:cs typeface="Times New Roman"/>
              </a:rPr>
              <a:t>Engineering</a:t>
            </a:r>
            <a:endParaRPr sz="1800" dirty="0">
              <a:latin typeface="Times New Roman"/>
              <a:cs typeface="Times New Roman"/>
            </a:endParaRPr>
          </a:p>
        </p:txBody>
      </p:sp>
      <p:pic>
        <p:nvPicPr>
          <p:cNvPr id="4" name="object 4"/>
          <p:cNvPicPr/>
          <p:nvPr/>
        </p:nvPicPr>
        <p:blipFill>
          <a:blip r:embed="rId2" cstate="print"/>
          <a:stretch>
            <a:fillRect/>
          </a:stretch>
        </p:blipFill>
        <p:spPr>
          <a:xfrm>
            <a:off x="2305050" y="7134859"/>
            <a:ext cx="3596894" cy="1290320"/>
          </a:xfrm>
          <a:prstGeom prst="rect">
            <a:avLst/>
          </a:prstGeom>
        </p:spPr>
      </p:pic>
      <p:sp>
        <p:nvSpPr>
          <p:cNvPr id="5" name="TextBox 4">
            <a:extLst>
              <a:ext uri="{FF2B5EF4-FFF2-40B4-BE49-F238E27FC236}">
                <a16:creationId xmlns:a16="http://schemas.microsoft.com/office/drawing/2014/main" id="{21B17351-79A7-9C60-AC32-AE158492DCB5}"/>
              </a:ext>
            </a:extLst>
          </p:cNvPr>
          <p:cNvSpPr txBox="1"/>
          <p:nvPr/>
        </p:nvSpPr>
        <p:spPr>
          <a:xfrm>
            <a:off x="-2641600" y="2184400"/>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0650">
              <a:lnSpc>
                <a:spcPct val="100000"/>
              </a:lnSpc>
              <a:spcBef>
                <a:spcPts val="100"/>
              </a:spcBef>
            </a:pPr>
            <a:r>
              <a:rPr dirty="0"/>
              <a:t>Functionalities</a:t>
            </a:r>
            <a:r>
              <a:rPr spc="-10" dirty="0"/>
              <a:t> </a:t>
            </a:r>
            <a:r>
              <a:rPr dirty="0"/>
              <a:t>of</a:t>
            </a:r>
            <a:r>
              <a:rPr spc="-5" dirty="0"/>
              <a:t> </a:t>
            </a:r>
            <a:r>
              <a:rPr spc="-10" dirty="0"/>
              <a:t>Project</a:t>
            </a:r>
          </a:p>
        </p:txBody>
      </p:sp>
      <p:sp>
        <p:nvSpPr>
          <p:cNvPr id="3" name="object 3"/>
          <p:cNvSpPr txBox="1"/>
          <p:nvPr/>
        </p:nvSpPr>
        <p:spPr>
          <a:xfrm>
            <a:off x="837361" y="1619512"/>
            <a:ext cx="6024245" cy="7982313"/>
          </a:xfrm>
          <a:prstGeom prst="rect">
            <a:avLst/>
          </a:prstGeom>
        </p:spPr>
        <p:txBody>
          <a:bodyPr vert="horz" wrap="square" lIns="0" tIns="10795" rIns="0" bIns="0" rtlCol="0">
            <a:spAutoFit/>
          </a:bodyPr>
          <a:lstStyle/>
          <a:p>
            <a:pPr algn="l"/>
            <a:r>
              <a:rPr lang="en-US" sz="1400" b="1" i="0" u="none" strike="noStrike" dirty="0">
                <a:solidFill>
                  <a:srgbClr val="0D0D0D"/>
                </a:solidFill>
                <a:effectLst/>
                <a:latin typeface="Times New Roman" panose="02020603050405020304" pitchFamily="18" charset="0"/>
                <a:cs typeface="Times New Roman" panose="02020603050405020304" pitchFamily="18" charset="0"/>
              </a:rPr>
              <a:t>1. User Management</a:t>
            </a:r>
          </a:p>
          <a:p>
            <a:pPr algn="l"/>
            <a:endParaRPr lang="en-US" sz="1400" b="1"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User Registration and Login</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This feature allows new users to create accounts and existing users to log in securely. By maintaining a user profile, it can store essential details such as addresses and order history, improving the user experience during future visits.</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Authentication and Authorization</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This ensures that only registered users can access specific features, like making purchases. Security protocols are implemented to protect user data and prevent unauthorized access. It includes role-based access, where users have different access levels compared to administrators.</a:t>
            </a:r>
          </a:p>
          <a:p>
            <a:pPr algn="l"/>
            <a:endParaRPr lang="en-US" sz="1400" dirty="0">
              <a:solidFill>
                <a:srgbClr val="0D0D0D"/>
              </a:solidFill>
              <a:latin typeface="Times New Roman" panose="02020603050405020304" pitchFamily="18" charset="0"/>
              <a:cs typeface="Times New Roman" panose="02020603050405020304" pitchFamily="18" charset="0"/>
            </a:endParaRPr>
          </a:p>
          <a:p>
            <a:pPr algn="l"/>
            <a:r>
              <a:rPr lang="en-US" sz="1400" b="1" i="0" u="none" strike="noStrike" dirty="0">
                <a:solidFill>
                  <a:srgbClr val="0D0D0D"/>
                </a:solidFill>
                <a:effectLst/>
                <a:latin typeface="ui-sans-serif"/>
              </a:rPr>
              <a:t>2. Product Management</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Add, Edit, and Delete Products (Admin)</a:t>
            </a:r>
            <a:r>
              <a:rPr lang="en-US" sz="1400" b="0" i="0" u="none" strike="noStrike" dirty="0">
                <a:solidFill>
                  <a:srgbClr val="0D0D0D"/>
                </a:solidFill>
                <a:effectLst/>
                <a:latin typeface="ui-sans-serif"/>
              </a:rPr>
              <a:t>: Admins can manage the product catalog by adding new products, editing existing ones, or removing items from the catalog. This allows the business to keep its inventory up-to-date and respond to demand changes or product availability.</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r>
              <a:rPr lang="en-US" sz="1400" b="1" i="0" u="none" strike="noStrike" dirty="0">
                <a:solidFill>
                  <a:srgbClr val="0D0D0D"/>
                </a:solidFill>
                <a:effectLst/>
                <a:latin typeface="ui-sans-serif"/>
              </a:rPr>
              <a:t>Product Listings and Details (User)</a:t>
            </a:r>
            <a:r>
              <a:rPr lang="en-US" sz="1400" b="0" i="0" u="none" strike="noStrike" dirty="0">
                <a:solidFill>
                  <a:srgbClr val="0D0D0D"/>
                </a:solidFill>
                <a:effectLst/>
                <a:latin typeface="ui-sans-serif"/>
              </a:rPr>
              <a:t>: Users can browse through the catalog and view details for each product, such as descriptions, prices, ratings, and images. This feature is crucial for providing users with the information they need to make informed purchasing decisions.</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r>
              <a:rPr lang="en-US" sz="1400" b="1" i="0" u="none" strike="noStrike" dirty="0">
                <a:solidFill>
                  <a:srgbClr val="0D0D0D"/>
                </a:solidFill>
                <a:effectLst/>
                <a:latin typeface="ui-sans-serif"/>
              </a:rPr>
              <a:t>3. Order Management</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Order Placement and History (User)</a:t>
            </a:r>
            <a:r>
              <a:rPr lang="en-US" sz="1400" b="0" i="0" u="none" strike="noStrike" dirty="0">
                <a:solidFill>
                  <a:srgbClr val="0D0D0D"/>
                </a:solidFill>
                <a:effectLst/>
                <a:latin typeface="ui-sans-serif"/>
              </a:rPr>
              <a:t>: Users can add items to their cart, proceed to checkout, and place orders. Once an order is placed, users can view their order history, track order status, and check order details.</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r>
              <a:rPr lang="en-US" sz="1400" b="1" i="0" u="none" strike="noStrike" dirty="0">
                <a:solidFill>
                  <a:srgbClr val="0D0D0D"/>
                </a:solidFill>
                <a:effectLst/>
                <a:latin typeface="ui-sans-serif"/>
              </a:rPr>
              <a:t>Order Tracking and Management (Admin)</a:t>
            </a:r>
            <a:r>
              <a:rPr lang="en-US" sz="1400" b="0" i="0" u="none" strike="noStrike" dirty="0">
                <a:solidFill>
                  <a:srgbClr val="0D0D0D"/>
                </a:solidFill>
                <a:effectLst/>
                <a:latin typeface="ui-sans-serif"/>
              </a:rPr>
              <a:t>: Admins can view and update order statuses, such as marking orders as "Processed," "Shipped," or "Delivered." This helps keep users informed about their order status, ensuring transparency in the order fulfillment process.</a:t>
            </a:r>
          </a:p>
          <a:p>
            <a:br>
              <a:rPr lang="en-US" sz="1400" dirty="0"/>
            </a:b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66596" y="762355"/>
            <a:ext cx="5795645" cy="7838684"/>
          </a:xfrm>
          <a:prstGeom prst="rect">
            <a:avLst/>
          </a:prstGeom>
        </p:spPr>
        <p:txBody>
          <a:bodyPr vert="horz" wrap="square" lIns="0" tIns="12065" rIns="0" bIns="0" rtlCol="0">
            <a:spAutoFit/>
          </a:bodyPr>
          <a:lstStyle/>
          <a:p>
            <a:pPr algn="l"/>
            <a:r>
              <a:rPr lang="en-US" sz="1400" b="1" i="0" u="none" strike="noStrike" dirty="0">
                <a:solidFill>
                  <a:srgbClr val="0D0D0D"/>
                </a:solidFill>
                <a:effectLst/>
                <a:latin typeface="ui-sans-serif"/>
              </a:rPr>
              <a:t>4. Payment Integration</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Secure Payment Gateway</a:t>
            </a:r>
            <a:r>
              <a:rPr lang="en-US" sz="1400" b="0" i="0" u="none" strike="noStrike" dirty="0">
                <a:solidFill>
                  <a:srgbClr val="0D0D0D"/>
                </a:solidFill>
                <a:effectLst/>
                <a:latin typeface="ui-sans-serif"/>
              </a:rPr>
              <a:t>: The integration of a payment gateway (e.g., Stripe, PayPal) allows users to make online payments in a secure environment. The gateway handles transactions securely, ensuring the protection of sensitive data (such as credit card information) through encryption and secure transmission.</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Transaction Management</a:t>
            </a:r>
            <a:r>
              <a:rPr lang="en-US" sz="1400" b="0" i="0" u="none" strike="noStrike" dirty="0">
                <a:solidFill>
                  <a:srgbClr val="0D0D0D"/>
                </a:solidFill>
                <a:effectLst/>
                <a:latin typeface="ui-sans-serif"/>
              </a:rPr>
              <a:t>: This includes handling successful payments, payment failures, and providing users with transaction receipts. A seamless payment process builds user trust and encourages more frequent purchases.</a:t>
            </a:r>
          </a:p>
          <a:p>
            <a:pPr algn="l"/>
            <a:endParaRPr lang="en-US" sz="1400" b="0" i="0" u="none" strike="noStrike" dirty="0">
              <a:solidFill>
                <a:srgbClr val="0D0D0D"/>
              </a:solidFill>
              <a:effectLst/>
              <a:latin typeface="ui-sans-serif"/>
            </a:endParaRPr>
          </a:p>
          <a:p>
            <a:pPr algn="l"/>
            <a:r>
              <a:rPr lang="en-US" sz="1400" b="1" i="0" u="none" strike="noStrike" dirty="0">
                <a:solidFill>
                  <a:srgbClr val="0D0D0D"/>
                </a:solidFill>
                <a:effectLst/>
                <a:latin typeface="ui-sans-serif"/>
              </a:rPr>
              <a:t>5. Admin Panel</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Dashboard and Analytics</a:t>
            </a:r>
            <a:r>
              <a:rPr lang="en-US" sz="1400" b="0" i="0" u="none" strike="noStrike" dirty="0">
                <a:solidFill>
                  <a:srgbClr val="0D0D0D"/>
                </a:solidFill>
                <a:effectLst/>
                <a:latin typeface="ui-sans-serif"/>
              </a:rPr>
              <a:t>: The admin panel provides an overview of critical metrics, such as sales volume, inventory levels, and user activity. These insights help administrators make informed business decisions, adjust inventory, and target specific marketing efforts.</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User, Product, and Order Management</a:t>
            </a:r>
            <a:r>
              <a:rPr lang="en-US" sz="1400" b="0" i="0" u="none" strike="noStrike" dirty="0">
                <a:solidFill>
                  <a:srgbClr val="0D0D0D"/>
                </a:solidFill>
                <a:effectLst/>
                <a:latin typeface="ui-sans-serif"/>
              </a:rPr>
              <a:t>: Admins can manage users by deactivating or reactivating accounts, updating user roles, and ensuring site security. They can also oversee product listings and order processing, making the admin panel a central control hub for the business.</a:t>
            </a:r>
          </a:p>
          <a:p>
            <a:pPr algn="l"/>
            <a:endParaRPr lang="en-US" sz="1400" b="0" i="0" u="none" strike="noStrike" dirty="0">
              <a:solidFill>
                <a:srgbClr val="0D0D0D"/>
              </a:solidFill>
              <a:effectLst/>
              <a:latin typeface="ui-sans-serif"/>
            </a:endParaRPr>
          </a:p>
          <a:p>
            <a:pPr algn="l"/>
            <a:r>
              <a:rPr lang="en-US" sz="1400" b="1" i="0" u="none" strike="noStrike" dirty="0">
                <a:solidFill>
                  <a:srgbClr val="0D0D0D"/>
                </a:solidFill>
                <a:effectLst/>
                <a:latin typeface="ui-sans-serif"/>
              </a:rPr>
              <a:t>6. User Interface</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Responsive Design</a:t>
            </a:r>
            <a:r>
              <a:rPr lang="en-US" sz="1400" b="0" i="0" u="none" strike="noStrike" dirty="0">
                <a:solidFill>
                  <a:srgbClr val="0D0D0D"/>
                </a:solidFill>
                <a:effectLst/>
                <a:latin typeface="ui-sans-serif"/>
              </a:rPr>
              <a:t>: Using React and CSS, the platform is designed to be responsive, ensuring it works well on various devices, including desktops, tablets, and mobile  phones. This improves accessibility, allowing users to shop from anywhere, on any device.</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Intuitive Navigation</a:t>
            </a:r>
            <a:r>
              <a:rPr lang="en-US" sz="1400" b="0" i="0" u="none" strike="noStrike" dirty="0">
                <a:solidFill>
                  <a:srgbClr val="0D0D0D"/>
                </a:solidFill>
                <a:effectLst/>
                <a:latin typeface="ui-sans-serif"/>
              </a:rPr>
              <a:t>: The interface is designed to be easy to navigate, enabling users to quickly find products, access their cart, and manage their accounts. This improves the overall user experience, making the platform more engaging and user-friendly.</a:t>
            </a:r>
          </a:p>
          <a:p>
            <a:pPr marL="240665" marR="5080" indent="-228600">
              <a:lnSpc>
                <a:spcPct val="142900"/>
              </a:lnSpc>
              <a:spcBef>
                <a:spcPts val="95"/>
              </a:spcBef>
              <a:buSzPct val="71428"/>
              <a:buFont typeface="Symbol"/>
              <a:buChar char=""/>
              <a:tabLst>
                <a:tab pos="240665" algn="l"/>
              </a:tabLst>
            </a:pPr>
            <a:endParaRPr sz="140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30090" y="2377694"/>
            <a:ext cx="45085" cy="17145"/>
          </a:xfrm>
          <a:custGeom>
            <a:avLst/>
            <a:gdLst/>
            <a:ahLst/>
            <a:cxnLst/>
            <a:rect l="l" t="t" r="r" b="b"/>
            <a:pathLst>
              <a:path w="45085" h="17144">
                <a:moveTo>
                  <a:pt x="44500" y="0"/>
                </a:moveTo>
                <a:lnTo>
                  <a:pt x="0" y="0"/>
                </a:lnTo>
                <a:lnTo>
                  <a:pt x="0" y="16764"/>
                </a:lnTo>
                <a:lnTo>
                  <a:pt x="44500" y="16764"/>
                </a:lnTo>
                <a:lnTo>
                  <a:pt x="44500" y="0"/>
                </a:lnTo>
                <a:close/>
              </a:path>
            </a:pathLst>
          </a:custGeom>
          <a:solidFill>
            <a:srgbClr val="000000"/>
          </a:solidFill>
        </p:spPr>
        <p:txBody>
          <a:bodyPr wrap="square" lIns="0" tIns="0" rIns="0" bIns="0" rtlCol="0"/>
          <a:lstStyle/>
          <a:p>
            <a:endParaRPr dirty="0"/>
          </a:p>
        </p:txBody>
      </p:sp>
      <p:sp>
        <p:nvSpPr>
          <p:cNvPr id="4" name="object 4"/>
          <p:cNvSpPr txBox="1"/>
          <p:nvPr/>
        </p:nvSpPr>
        <p:spPr>
          <a:xfrm>
            <a:off x="652251" y="617864"/>
            <a:ext cx="6024245" cy="2598788"/>
          </a:xfrm>
          <a:prstGeom prst="rect">
            <a:avLst/>
          </a:prstGeom>
        </p:spPr>
        <p:txBody>
          <a:bodyPr vert="horz" wrap="square" lIns="0" tIns="13335" rIns="0" bIns="0" rtlCol="0">
            <a:spAutoFit/>
          </a:bodyPr>
          <a:lstStyle/>
          <a:p>
            <a:pPr algn="l"/>
            <a:r>
              <a:rPr lang="en-US" sz="1400" b="1" i="0" u="none" strike="noStrike" dirty="0">
                <a:solidFill>
                  <a:srgbClr val="0D0D0D"/>
                </a:solidFill>
                <a:effectLst/>
                <a:latin typeface="ui-sans-serif"/>
              </a:rPr>
              <a:t>7. Database Management</a:t>
            </a:r>
          </a:p>
          <a:p>
            <a:pPr algn="l"/>
            <a:endParaRPr lang="en-US" sz="1400" b="1"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MongoDB for Data Storage</a:t>
            </a:r>
            <a:r>
              <a:rPr lang="en-US" sz="1400" b="0" i="0" u="none" strike="noStrike" dirty="0">
                <a:solidFill>
                  <a:srgbClr val="0D0D0D"/>
                </a:solidFill>
                <a:effectLst/>
                <a:latin typeface="ui-sans-serif"/>
              </a:rPr>
              <a:t>: MongoDB, a NoSQL database, is used to store all the essential data, including user profiles, product information, and order records. MongoDB’s document-oriented structure is flexible, allowing for quick updates and scaling as the website grows.</a:t>
            </a:r>
          </a:p>
          <a:p>
            <a:pPr algn="l">
              <a:buFont typeface="Arial" panose="020B0604020202020204" pitchFamily="34" charset="0"/>
              <a:buChar char="•"/>
            </a:pPr>
            <a:endParaRPr lang="en-US" sz="1400" b="0" i="0" u="none" strike="noStrike" dirty="0">
              <a:solidFill>
                <a:srgbClr val="0D0D0D"/>
              </a:solidFill>
              <a:effectLst/>
              <a:latin typeface="ui-sans-serif"/>
            </a:endParaRPr>
          </a:p>
          <a:p>
            <a:pPr algn="l">
              <a:buFont typeface="Arial" panose="020B0604020202020204" pitchFamily="34" charset="0"/>
              <a:buChar char="•"/>
            </a:pPr>
            <a:r>
              <a:rPr lang="en-US" sz="1400" b="1" i="0" u="none" strike="noStrike" dirty="0">
                <a:solidFill>
                  <a:srgbClr val="0D0D0D"/>
                </a:solidFill>
                <a:effectLst/>
                <a:latin typeface="ui-sans-serif"/>
              </a:rPr>
              <a:t>Data Retrieval and Management</a:t>
            </a:r>
            <a:r>
              <a:rPr lang="en-US" sz="1400" b="0" i="0" u="none" strike="noStrike" dirty="0">
                <a:solidFill>
                  <a:srgbClr val="0D0D0D"/>
                </a:solidFill>
                <a:effectLst/>
                <a:latin typeface="ui-sans-serif"/>
              </a:rPr>
              <a:t>: Efficient data retrieval ensures that users can quickly access product information, order statuses, and other relevant details. MongoDB’s flexibility also supports indexing, which enhances the platform’s performance and search capabilities.</a:t>
            </a:r>
          </a:p>
          <a:p>
            <a:pPr algn="l">
              <a:buFont typeface="Arial" panose="020B0604020202020204" pitchFamily="34" charset="0"/>
              <a:buChar char="•"/>
            </a:pPr>
            <a:endParaRPr lang="en-US" sz="1400" b="0" i="0" u="none" strike="noStrike" dirty="0">
              <a:solidFill>
                <a:srgbClr val="0D0D0D"/>
              </a:solidFill>
              <a:effectLst/>
              <a:latin typeface="ui-sans-serif"/>
            </a:endParaRPr>
          </a:p>
        </p:txBody>
      </p:sp>
      <p:sp>
        <p:nvSpPr>
          <p:cNvPr id="5" name="object 5"/>
          <p:cNvSpPr txBox="1"/>
          <p:nvPr/>
        </p:nvSpPr>
        <p:spPr>
          <a:xfrm>
            <a:off x="837996" y="6164960"/>
            <a:ext cx="6029960" cy="228909"/>
          </a:xfrm>
          <a:prstGeom prst="rect">
            <a:avLst/>
          </a:prstGeom>
        </p:spPr>
        <p:txBody>
          <a:bodyPr vert="horz" wrap="square" lIns="0" tIns="13335" rIns="0" bIns="0" rtlCol="0">
            <a:spAutoFit/>
          </a:bodyPr>
          <a:lstStyle/>
          <a:p>
            <a:pPr marL="12700" algn="just">
              <a:lnSpc>
                <a:spcPct val="100000"/>
              </a:lnSpc>
              <a:spcBef>
                <a:spcPts val="105"/>
              </a:spcBef>
            </a:pPr>
            <a:endParaRPr sz="1400" dirty="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Methodology</a:t>
            </a:r>
            <a:r>
              <a:rPr spc="-45" dirty="0"/>
              <a:t> </a:t>
            </a:r>
            <a:r>
              <a:rPr dirty="0"/>
              <a:t>used</a:t>
            </a:r>
            <a:r>
              <a:rPr spc="-50" dirty="0"/>
              <a:t> </a:t>
            </a:r>
            <a:r>
              <a:rPr dirty="0"/>
              <a:t>in</a:t>
            </a:r>
            <a:r>
              <a:rPr spc="-45" dirty="0"/>
              <a:t> </a:t>
            </a:r>
            <a:r>
              <a:rPr spc="-10" dirty="0"/>
              <a:t>Project</a:t>
            </a:r>
          </a:p>
        </p:txBody>
      </p:sp>
      <p:sp>
        <p:nvSpPr>
          <p:cNvPr id="3" name="object 3"/>
          <p:cNvSpPr txBox="1"/>
          <p:nvPr/>
        </p:nvSpPr>
        <p:spPr>
          <a:xfrm>
            <a:off x="837996" y="1375003"/>
            <a:ext cx="6029960" cy="873957"/>
          </a:xfrm>
          <a:prstGeom prst="rect">
            <a:avLst/>
          </a:prstGeom>
        </p:spPr>
        <p:txBody>
          <a:bodyPr vert="horz" wrap="square" lIns="0" tIns="12065" rIns="0" bIns="0" rtlCol="0">
            <a:spAutoFit/>
          </a:bodyPr>
          <a:lstStyle/>
          <a:p>
            <a:r>
              <a:rPr lang="en-US" sz="1400" dirty="0">
                <a:solidFill>
                  <a:srgbClr val="0E0E0E"/>
                </a:solidFill>
                <a:effectLst/>
                <a:latin typeface="Times New Roman" panose="02020603050405020304" pitchFamily="18" charset="0"/>
                <a:cs typeface="Times New Roman" panose="02020603050405020304" pitchFamily="18" charset="0"/>
              </a:rPr>
              <a:t>When developing a project using </a:t>
            </a:r>
            <a:r>
              <a:rPr lang="en-US" sz="1400" b="1" dirty="0">
                <a:solidFill>
                  <a:srgbClr val="0E0E0E"/>
                </a:solidFill>
                <a:effectLst/>
                <a:latin typeface="Times New Roman" panose="02020603050405020304" pitchFamily="18" charset="0"/>
                <a:cs typeface="Times New Roman" panose="02020603050405020304" pitchFamily="18" charset="0"/>
              </a:rPr>
              <a:t>ReactJS</a:t>
            </a: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Tailwind CSS</a:t>
            </a: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Lottie Files</a:t>
            </a: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Remix Icons</a:t>
            </a: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JavaScript</a:t>
            </a:r>
            <a:r>
              <a:rPr lang="en-US" sz="1400" dirty="0">
                <a:solidFill>
                  <a:srgbClr val="0E0E0E"/>
                </a:solidFill>
                <a:effectLst/>
                <a:latin typeface="Times New Roman" panose="02020603050405020304" pitchFamily="18" charset="0"/>
                <a:cs typeface="Times New Roman" panose="02020603050405020304" pitchFamily="18" charset="0"/>
              </a:rPr>
              <a:t>, and </a:t>
            </a:r>
            <a:r>
              <a:rPr lang="en-US" sz="1400" b="1" dirty="0">
                <a:solidFill>
                  <a:srgbClr val="0E0E0E"/>
                </a:solidFill>
                <a:effectLst/>
                <a:latin typeface="Times New Roman" panose="02020603050405020304" pitchFamily="18" charset="0"/>
                <a:cs typeface="Times New Roman" panose="02020603050405020304" pitchFamily="18" charset="0"/>
              </a:rPr>
              <a:t>Gemini API</a:t>
            </a:r>
            <a:r>
              <a:rPr lang="en-US" sz="1400" dirty="0">
                <a:solidFill>
                  <a:srgbClr val="0E0E0E"/>
                </a:solidFill>
                <a:effectLst/>
                <a:latin typeface="Times New Roman" panose="02020603050405020304" pitchFamily="18" charset="0"/>
                <a:cs typeface="Times New Roman" panose="02020603050405020304" pitchFamily="18" charset="0"/>
              </a:rPr>
              <a:t> for a chatbot, the following methodology can be employed to ensure a systematic and efficient approach to building the web application:</a:t>
            </a:r>
          </a:p>
        </p:txBody>
      </p:sp>
      <p:sp>
        <p:nvSpPr>
          <p:cNvPr id="4" name="object 4"/>
          <p:cNvSpPr txBox="1"/>
          <p:nvPr/>
        </p:nvSpPr>
        <p:spPr>
          <a:xfrm>
            <a:off x="795018" y="2770975"/>
            <a:ext cx="6028055" cy="5992025"/>
          </a:xfrm>
          <a:prstGeom prst="rect">
            <a:avLst/>
          </a:prstGeom>
        </p:spPr>
        <p:txBody>
          <a:bodyPr vert="horz" wrap="square" lIns="0" tIns="13335" rIns="0" bIns="0" rtlCol="0">
            <a:spAutoFit/>
          </a:bodyPr>
          <a:lstStyle/>
          <a:p>
            <a:r>
              <a:rPr lang="en-US" sz="1400" b="1" dirty="0">
                <a:solidFill>
                  <a:srgbClr val="0E0E0E"/>
                </a:solidFill>
                <a:effectLst/>
                <a:latin typeface="Times New Roman" panose="02020603050405020304" pitchFamily="18" charset="0"/>
                <a:cs typeface="Times New Roman" panose="02020603050405020304" pitchFamily="18" charset="0"/>
              </a:rPr>
              <a:t>Project Planning &amp; Requirements Gathering</a:t>
            </a:r>
            <a:endParaRPr lang="en-US" sz="1400" dirty="0">
              <a:solidFill>
                <a:srgbClr val="0E0E0E"/>
              </a:solidFill>
              <a:effectLst/>
              <a:latin typeface="Times New Roman" panose="02020603050405020304" pitchFamily="18" charset="0"/>
              <a:cs typeface="Times New Roman" panose="02020603050405020304" pitchFamily="18" charset="0"/>
            </a:endParaRPr>
          </a:p>
          <a:p>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Understanding the Scope</a:t>
            </a:r>
            <a:r>
              <a:rPr lang="en-US" sz="1400" dirty="0">
                <a:solidFill>
                  <a:srgbClr val="0E0E0E"/>
                </a:solidFill>
                <a:effectLst/>
                <a:latin typeface="Times New Roman" panose="02020603050405020304" pitchFamily="18" charset="0"/>
                <a:cs typeface="Times New Roman" panose="02020603050405020304" pitchFamily="18" charset="0"/>
              </a:rPr>
              <a:t>: Define the project goals, objectives, and core functionalities (e.g., building a chatbot interface, responsive design, seamless user experience).</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Target Audience</a:t>
            </a:r>
            <a:r>
              <a:rPr lang="en-US" sz="1400" dirty="0">
                <a:solidFill>
                  <a:srgbClr val="0E0E0E"/>
                </a:solidFill>
                <a:effectLst/>
                <a:latin typeface="Times New Roman" panose="02020603050405020304" pitchFamily="18" charset="0"/>
                <a:cs typeface="Times New Roman" panose="02020603050405020304" pitchFamily="18" charset="0"/>
              </a:rPr>
              <a:t>: Identify who the chatbot will serve, ensuring the design and functionality align with user needs.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Technology Stack Selection</a:t>
            </a:r>
            <a:r>
              <a:rPr lang="en-US" sz="1400" dirty="0">
                <a:solidFill>
                  <a:srgbClr val="0E0E0E"/>
                </a:solidFill>
                <a:effectLst/>
                <a:latin typeface="Times New Roman" panose="02020603050405020304" pitchFamily="18" charset="0"/>
                <a:cs typeface="Times New Roman" panose="02020603050405020304" pitchFamily="18" charset="0"/>
              </a:rPr>
              <a:t>: ReactJS for front-end, Tailwind CSS for styling, Lottie Files for animations, Remix Icons for vector-based icons, JavaScript for dynamic interactions, and Gemini API for chatbot interactions.</a:t>
            </a:r>
          </a:p>
          <a:p>
            <a:pPr>
              <a:spcBef>
                <a:spcPts val="900"/>
              </a:spcBef>
            </a:pPr>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b="1" dirty="0">
                <a:solidFill>
                  <a:srgbClr val="0E0E0E"/>
                </a:solidFill>
                <a:effectLst/>
                <a:latin typeface="Times New Roman" panose="02020603050405020304" pitchFamily="18" charset="0"/>
                <a:cs typeface="Times New Roman" panose="02020603050405020304" pitchFamily="18" charset="0"/>
              </a:rPr>
              <a:t> UI/UX Design &amp; Prototyping</a:t>
            </a:r>
            <a:endParaRPr lang="en-US" sz="1400" dirty="0">
              <a:solidFill>
                <a:srgbClr val="0E0E0E"/>
              </a:solidFill>
              <a:effectLst/>
              <a:latin typeface="Times New Roman" panose="02020603050405020304" pitchFamily="18" charset="0"/>
              <a:cs typeface="Times New Roman" panose="02020603050405020304" pitchFamily="18" charset="0"/>
            </a:endParaRPr>
          </a:p>
          <a:p>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Wireframing</a:t>
            </a:r>
            <a:r>
              <a:rPr lang="en-US" sz="1400" dirty="0">
                <a:solidFill>
                  <a:srgbClr val="0E0E0E"/>
                </a:solidFill>
                <a:effectLst/>
                <a:latin typeface="Times New Roman" panose="02020603050405020304" pitchFamily="18" charset="0"/>
                <a:cs typeface="Times New Roman" panose="02020603050405020304" pitchFamily="18" charset="0"/>
              </a:rPr>
              <a:t>: Use wireframing tools like Figma or Adobe XD to map out the structure of the application. Design the user interface of the chatbot and website with attention to usability and visual hierarchy.</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Component Design</a:t>
            </a:r>
            <a:r>
              <a:rPr lang="en-US" sz="1400" dirty="0">
                <a:solidFill>
                  <a:srgbClr val="0E0E0E"/>
                </a:solidFill>
                <a:effectLst/>
                <a:latin typeface="Times New Roman" panose="02020603050405020304" pitchFamily="18" charset="0"/>
                <a:cs typeface="Times New Roman" panose="02020603050405020304" pitchFamily="18" charset="0"/>
              </a:rPr>
              <a:t>: Focus on creating reusable UI components in ReactJS (e.g., buttons, input fields, chat bubbles).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Animation &amp; Icons</a:t>
            </a:r>
            <a:r>
              <a:rPr lang="en-US" sz="1400" dirty="0">
                <a:solidFill>
                  <a:srgbClr val="0E0E0E"/>
                </a:solidFill>
                <a:effectLst/>
                <a:latin typeface="Times New Roman" panose="02020603050405020304" pitchFamily="18" charset="0"/>
                <a:cs typeface="Times New Roman" panose="02020603050405020304" pitchFamily="18" charset="0"/>
              </a:rPr>
              <a:t>: Choose or create animations with Lottie Files to improve user engagement. Use Remix Icons for vector icons that are lightweight and customizable.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09600" y="395674"/>
            <a:ext cx="6029325" cy="7599516"/>
          </a:xfrm>
          <a:prstGeom prst="rect">
            <a:avLst/>
          </a:prstGeom>
        </p:spPr>
        <p:txBody>
          <a:bodyPr vert="horz" wrap="square" lIns="0" tIns="12700" rIns="0" bIns="0" rtlCol="0">
            <a:spAutoFit/>
          </a:bodyPr>
          <a:lstStyle/>
          <a:p>
            <a:r>
              <a:rPr lang="en-US" sz="1400" b="1" dirty="0">
                <a:solidFill>
                  <a:srgbClr val="0E0E0E"/>
                </a:solidFill>
                <a:effectLst/>
                <a:latin typeface="Times New Roman" panose="02020603050405020304" pitchFamily="18" charset="0"/>
                <a:cs typeface="Times New Roman" panose="02020603050405020304" pitchFamily="18" charset="0"/>
              </a:rPr>
              <a:t>Setting Up the Development Environment</a:t>
            </a:r>
            <a:endParaRPr lang="en-US" sz="1400" dirty="0">
              <a:solidFill>
                <a:srgbClr val="0E0E0E"/>
              </a:solidFill>
              <a:effectLst/>
              <a:latin typeface="Times New Roman" panose="02020603050405020304" pitchFamily="18" charset="0"/>
              <a:cs typeface="Times New Roman" panose="02020603050405020304" pitchFamily="18" charset="0"/>
            </a:endParaRPr>
          </a:p>
          <a:p>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ReactJS Setup</a:t>
            </a:r>
            <a:r>
              <a:rPr lang="en-US" sz="1400" dirty="0">
                <a:solidFill>
                  <a:srgbClr val="0E0E0E"/>
                </a:solidFill>
                <a:effectLst/>
                <a:latin typeface="Times New Roman" panose="02020603050405020304" pitchFamily="18" charset="0"/>
                <a:cs typeface="Times New Roman" panose="02020603050405020304" pitchFamily="18" charset="0"/>
              </a:rPr>
              <a:t>: Initialize the ReactJS project using Create React App or Next.js for more advanced routing and SSR capabilities.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Tailwind CSS Setup</a:t>
            </a:r>
            <a:r>
              <a:rPr lang="en-US" sz="1400" dirty="0">
                <a:solidFill>
                  <a:srgbClr val="0E0E0E"/>
                </a:solidFill>
                <a:effectLst/>
                <a:latin typeface="Times New Roman" panose="02020603050405020304" pitchFamily="18" charset="0"/>
                <a:cs typeface="Times New Roman" panose="02020603050405020304" pitchFamily="18" charset="0"/>
              </a:rPr>
              <a:t>: Integrate Tailwind CSS into the project to rapidly style the components. Configure tailwind .config.js to customize the utility classes as needed.</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Lottie Integration</a:t>
            </a:r>
            <a:r>
              <a:rPr lang="en-US" sz="1400" dirty="0">
                <a:solidFill>
                  <a:srgbClr val="0E0E0E"/>
                </a:solidFill>
                <a:effectLst/>
                <a:latin typeface="Times New Roman" panose="02020603050405020304" pitchFamily="18" charset="0"/>
                <a:cs typeface="Times New Roman" panose="02020603050405020304" pitchFamily="18" charset="0"/>
              </a:rPr>
              <a:t>: Install Lottie React library to load and render Lottie animation files (e.g., animations for chatbot interactions or greetings).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Remix Icons Integration</a:t>
            </a:r>
            <a:r>
              <a:rPr lang="en-US" sz="1400" dirty="0">
                <a:solidFill>
                  <a:srgbClr val="0E0E0E"/>
                </a:solidFill>
                <a:effectLst/>
                <a:latin typeface="Times New Roman" panose="02020603050405020304" pitchFamily="18" charset="0"/>
                <a:cs typeface="Times New Roman" panose="02020603050405020304" pitchFamily="18" charset="0"/>
              </a:rPr>
              <a:t>: Install Remix Icons for easy access to high-quality, scalable icons. Icons are often used for user interaction, such as sending a message or closing the chat window.</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a:t>
            </a:r>
          </a:p>
          <a:p>
            <a:pPr>
              <a:spcBef>
                <a:spcPts val="900"/>
              </a:spcBef>
            </a:pPr>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b="1" dirty="0">
                <a:solidFill>
                  <a:srgbClr val="0E0E0E"/>
                </a:solidFill>
                <a:effectLst/>
                <a:latin typeface="Times New Roman" panose="02020603050405020304" pitchFamily="18" charset="0"/>
                <a:cs typeface="Times New Roman" panose="02020603050405020304" pitchFamily="18" charset="0"/>
              </a:rPr>
              <a:t>Development Process</a:t>
            </a:r>
          </a:p>
          <a:p>
            <a:endParaRPr lang="en-US" sz="1400" dirty="0">
              <a:solidFill>
                <a:srgbClr val="0E0E0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400" b="1" i="0" u="none" strike="noStrike" dirty="0">
                <a:solidFill>
                  <a:srgbClr val="0D0D0D"/>
                </a:solidFill>
                <a:effectLst/>
                <a:latin typeface="ui-sans-serif"/>
              </a:rPr>
              <a:t>MongoDB</a:t>
            </a:r>
            <a:r>
              <a:rPr lang="en-US" sz="1400" b="0" i="0" u="none" strike="noStrike" dirty="0">
                <a:solidFill>
                  <a:srgbClr val="0D0D0D"/>
                </a:solidFill>
                <a:effectLst/>
                <a:latin typeface="ui-sans-serif"/>
              </a:rPr>
              <a:t>: Stores user profiles, product catalogs, and order details. Its flexible, document-based structure supports scalable and efficient data management, ideal for dynamic e-commerce data.</a:t>
            </a:r>
          </a:p>
          <a:p>
            <a:pPr algn="l">
              <a:buFont typeface="+mj-lt"/>
              <a:buAutoNum type="arabicPeriod"/>
            </a:pPr>
            <a:endParaRPr lang="en-US" sz="1400" b="0" i="0" u="none" strike="noStrike" dirty="0">
              <a:solidFill>
                <a:srgbClr val="0D0D0D"/>
              </a:solidFill>
              <a:effectLst/>
              <a:latin typeface="ui-sans-serif"/>
            </a:endParaRPr>
          </a:p>
          <a:p>
            <a:pPr algn="l">
              <a:buFont typeface="+mj-lt"/>
              <a:buAutoNum type="arabicPeriod"/>
            </a:pPr>
            <a:r>
              <a:rPr lang="en-US" sz="1400" b="1" i="0" u="none" strike="noStrike" dirty="0">
                <a:solidFill>
                  <a:srgbClr val="0D0D0D"/>
                </a:solidFill>
                <a:effectLst/>
                <a:latin typeface="ui-sans-serif"/>
              </a:rPr>
              <a:t>Express.js</a:t>
            </a:r>
            <a:r>
              <a:rPr lang="en-US" sz="1400" b="0" i="0" u="none" strike="noStrike" dirty="0">
                <a:solidFill>
                  <a:srgbClr val="0D0D0D"/>
                </a:solidFill>
                <a:effectLst/>
                <a:latin typeface="ui-sans-serif"/>
              </a:rPr>
              <a:t>: Acts as the backend framework, creating RESTful APIs to manage data operations and user authentication, ensuring secure and efficient communication between the server and client.</a:t>
            </a:r>
          </a:p>
          <a:p>
            <a:pPr algn="l">
              <a:buFont typeface="+mj-lt"/>
              <a:buAutoNum type="arabicPeriod"/>
            </a:pPr>
            <a:endParaRPr lang="en-US" sz="1400" b="0" i="0" u="none" strike="noStrike" dirty="0">
              <a:solidFill>
                <a:srgbClr val="0D0D0D"/>
              </a:solidFill>
              <a:effectLst/>
              <a:latin typeface="ui-sans-serif"/>
            </a:endParaRPr>
          </a:p>
          <a:p>
            <a:pPr algn="l">
              <a:buFont typeface="+mj-lt"/>
              <a:buAutoNum type="arabicPeriod"/>
            </a:pPr>
            <a:r>
              <a:rPr lang="en-US" sz="1400" b="1" i="0" u="none" strike="noStrike" dirty="0">
                <a:solidFill>
                  <a:srgbClr val="0D0D0D"/>
                </a:solidFill>
                <a:effectLst/>
                <a:latin typeface="ui-sans-serif"/>
              </a:rPr>
              <a:t>React</a:t>
            </a:r>
            <a:r>
              <a:rPr lang="en-US" sz="1400" b="0" i="0" u="none" strike="noStrike" dirty="0">
                <a:solidFill>
                  <a:srgbClr val="0D0D0D"/>
                </a:solidFill>
                <a:effectLst/>
                <a:latin typeface="ui-sans-serif"/>
              </a:rPr>
              <a:t>: Builds the interactive frontend, allowing users to browse products, manage carts, and check out. Its responsive design provides a seamless shopping experience across different devices.</a:t>
            </a:r>
          </a:p>
          <a:p>
            <a:pPr algn="l">
              <a:buFont typeface="+mj-lt"/>
              <a:buAutoNum type="arabicPeriod"/>
            </a:pPr>
            <a:endParaRPr lang="en-US" sz="1400" b="0" i="0" u="none" strike="noStrike" dirty="0">
              <a:solidFill>
                <a:srgbClr val="0D0D0D"/>
              </a:solidFill>
              <a:effectLst/>
              <a:latin typeface="ui-sans-serif"/>
            </a:endParaRPr>
          </a:p>
          <a:p>
            <a:pPr algn="l">
              <a:buFont typeface="+mj-lt"/>
              <a:buAutoNum type="arabicPeriod"/>
            </a:pPr>
            <a:r>
              <a:rPr lang="en-US" sz="1400" b="1" i="0" u="none" strike="noStrike" dirty="0">
                <a:solidFill>
                  <a:srgbClr val="0D0D0D"/>
                </a:solidFill>
                <a:effectLst/>
                <a:latin typeface="ui-sans-serif"/>
              </a:rPr>
              <a:t>Node.js</a:t>
            </a:r>
            <a:r>
              <a:rPr lang="en-US" sz="1400" b="0" i="0" u="none" strike="noStrike" dirty="0">
                <a:solidFill>
                  <a:srgbClr val="0D0D0D"/>
                </a:solidFill>
                <a:effectLst/>
                <a:latin typeface="ui-sans-serif"/>
              </a:rPr>
              <a:t>: Runs the backend environment, handling multiple requests simultaneously. It enables efficient server-side processing, including order handling, user authentication, and payment gateway integration.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7996" y="1524000"/>
            <a:ext cx="6029960" cy="4581382"/>
          </a:xfrm>
          <a:prstGeom prst="rect">
            <a:avLst/>
          </a:prstGeom>
        </p:spPr>
        <p:txBody>
          <a:bodyPr vert="horz" wrap="square" lIns="0" tIns="10795" rIns="0" bIns="0" rtlCol="0">
            <a:spAutoFit/>
          </a:bodyPr>
          <a:lstStyle/>
          <a:p>
            <a:r>
              <a:rPr lang="en-US" sz="1400" b="1" dirty="0">
                <a:solidFill>
                  <a:srgbClr val="0E0E0E"/>
                </a:solidFill>
                <a:effectLst/>
                <a:latin typeface="Times New Roman" panose="02020603050405020304" pitchFamily="18" charset="0"/>
                <a:cs typeface="Times New Roman" panose="02020603050405020304" pitchFamily="18" charset="0"/>
              </a:rPr>
              <a:t>Deployment</a:t>
            </a:r>
            <a:endParaRPr lang="en-US" sz="1400" dirty="0">
              <a:solidFill>
                <a:srgbClr val="0E0E0E"/>
              </a:solidFill>
              <a:effectLst/>
              <a:latin typeface="Times New Roman" panose="02020603050405020304" pitchFamily="18" charset="0"/>
              <a:cs typeface="Times New Roman" panose="02020603050405020304" pitchFamily="18" charset="0"/>
            </a:endParaRPr>
          </a:p>
          <a:p>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Deployment Platform</a:t>
            </a:r>
            <a:r>
              <a:rPr lang="en-US" sz="1400" dirty="0">
                <a:solidFill>
                  <a:srgbClr val="0E0E0E"/>
                </a:solidFill>
                <a:effectLst/>
                <a:latin typeface="Times New Roman" panose="02020603050405020304" pitchFamily="18" charset="0"/>
                <a:cs typeface="Times New Roman" panose="02020603050405020304" pitchFamily="18" charset="0"/>
              </a:rPr>
              <a:t>: Deploy the web app using services like </a:t>
            </a:r>
            <a:r>
              <a:rPr lang="en-US" sz="1400" b="1" dirty="0">
                <a:solidFill>
                  <a:srgbClr val="0E0E0E"/>
                </a:solidFill>
                <a:effectLst/>
                <a:latin typeface="Times New Roman" panose="02020603050405020304" pitchFamily="18" charset="0"/>
                <a:cs typeface="Times New Roman" panose="02020603050405020304" pitchFamily="18" charset="0"/>
              </a:rPr>
              <a:t>Netlify</a:t>
            </a: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Vercel</a:t>
            </a:r>
            <a:r>
              <a:rPr lang="en-US" sz="1400" dirty="0">
                <a:solidFill>
                  <a:srgbClr val="0E0E0E"/>
                </a:solidFill>
                <a:effectLst/>
                <a:latin typeface="Times New Roman" panose="02020603050405020304" pitchFamily="18" charset="0"/>
                <a:cs typeface="Times New Roman" panose="02020603050405020304" pitchFamily="18" charset="0"/>
              </a:rPr>
              <a:t>, or </a:t>
            </a:r>
            <a:r>
              <a:rPr lang="en-US" sz="1400" b="1" dirty="0">
                <a:solidFill>
                  <a:srgbClr val="0E0E0E"/>
                </a:solidFill>
                <a:effectLst/>
                <a:latin typeface="Times New Roman" panose="02020603050405020304" pitchFamily="18" charset="0"/>
                <a:cs typeface="Times New Roman" panose="02020603050405020304" pitchFamily="18" charset="0"/>
              </a:rPr>
              <a:t>GitHub Pages</a:t>
            </a:r>
            <a:r>
              <a:rPr lang="en-US" sz="1400" dirty="0">
                <a:solidFill>
                  <a:srgbClr val="0E0E0E"/>
                </a:solidFill>
                <a:effectLst/>
                <a:latin typeface="Times New Roman" panose="02020603050405020304" pitchFamily="18" charset="0"/>
                <a:cs typeface="Times New Roman" panose="02020603050405020304" pitchFamily="18" charset="0"/>
              </a:rPr>
              <a:t> for quick deployment of static React applications.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Continuous Integration/Continuous Deployment (CI/CD)</a:t>
            </a:r>
            <a:r>
              <a:rPr lang="en-US" sz="1400" dirty="0">
                <a:solidFill>
                  <a:srgbClr val="0E0E0E"/>
                </a:solidFill>
                <a:effectLst/>
                <a:latin typeface="Times New Roman" panose="02020603050405020304" pitchFamily="18" charset="0"/>
                <a:cs typeface="Times New Roman" panose="02020603050405020304" pitchFamily="18" charset="0"/>
              </a:rPr>
              <a:t>: Set up CI/CD pipelines to automate the process of testing and deployment using tools like GitHub Actions or CircleCI.</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Monitoring</a:t>
            </a:r>
            <a:r>
              <a:rPr lang="en-US" sz="1400" dirty="0">
                <a:solidFill>
                  <a:srgbClr val="0E0E0E"/>
                </a:solidFill>
                <a:effectLst/>
                <a:latin typeface="Times New Roman" panose="02020603050405020304" pitchFamily="18" charset="0"/>
                <a:cs typeface="Times New Roman" panose="02020603050405020304" pitchFamily="18" charset="0"/>
              </a:rPr>
              <a:t>: Implement error tracking tools like Sentry to monitor potential issues after deployment and gather feedback for improvements.</a:t>
            </a:r>
          </a:p>
          <a:p>
            <a:pPr>
              <a:spcBef>
                <a:spcPts val="900"/>
              </a:spcBef>
            </a:pPr>
            <a:br>
              <a:rPr lang="en-US" sz="1400" dirty="0">
                <a:solidFill>
                  <a:srgbClr val="0E0E0E"/>
                </a:solidFill>
                <a:effectLst/>
                <a:latin typeface="Times New Roman" panose="02020603050405020304" pitchFamily="18" charset="0"/>
                <a:cs typeface="Times New Roman" panose="02020603050405020304" pitchFamily="18" charset="0"/>
              </a:rPr>
            </a:br>
            <a:r>
              <a:rPr lang="en-US" sz="1400" b="1" dirty="0">
                <a:solidFill>
                  <a:srgbClr val="0E0E0E"/>
                </a:solidFill>
                <a:effectLst/>
                <a:latin typeface="Times New Roman" panose="02020603050405020304" pitchFamily="18" charset="0"/>
                <a:cs typeface="Times New Roman" panose="02020603050405020304" pitchFamily="18" charset="0"/>
              </a:rPr>
              <a:t>Maintenance &amp; Updates</a:t>
            </a:r>
            <a:endParaRPr lang="en-US" sz="1400" dirty="0">
              <a:solidFill>
                <a:srgbClr val="0E0E0E"/>
              </a:solidFill>
              <a:effectLst/>
              <a:latin typeface="Times New Roman" panose="02020603050405020304" pitchFamily="18" charset="0"/>
              <a:cs typeface="Times New Roman" panose="02020603050405020304" pitchFamily="18" charset="0"/>
            </a:endParaRPr>
          </a:p>
          <a:p>
            <a:br>
              <a:rPr lang="en-US" sz="1400" dirty="0">
                <a:solidFill>
                  <a:srgbClr val="0E0E0E"/>
                </a:solidFill>
                <a:effectLst/>
                <a:latin typeface="Times New Roman" panose="02020603050405020304" pitchFamily="18" charset="0"/>
                <a:cs typeface="Times New Roman" panose="02020603050405020304" pitchFamily="18" charset="0"/>
              </a:rPr>
            </a:br>
            <a:endParaRPr lang="en-US" sz="1400" dirty="0">
              <a:solidFill>
                <a:srgbClr val="0E0E0E"/>
              </a:solidFill>
              <a:effectLst/>
              <a:latin typeface="Times New Roman" panose="02020603050405020304" pitchFamily="18" charset="0"/>
              <a:cs typeface="Times New Roman" panose="02020603050405020304" pitchFamily="18" charset="0"/>
            </a:endParaRP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Bug Fixes</a:t>
            </a:r>
            <a:r>
              <a:rPr lang="en-US" sz="1400" dirty="0">
                <a:solidFill>
                  <a:srgbClr val="0E0E0E"/>
                </a:solidFill>
                <a:effectLst/>
                <a:latin typeface="Times New Roman" panose="02020603050405020304" pitchFamily="18" charset="0"/>
                <a:cs typeface="Times New Roman" panose="02020603050405020304" pitchFamily="18" charset="0"/>
              </a:rPr>
              <a:t>: Continuously monitor for bugs or issues that arise after deployment, especially in chatbot interactions.</a:t>
            </a:r>
          </a:p>
          <a:p>
            <a:pPr>
              <a:spcBef>
                <a:spcPts val="900"/>
              </a:spcBef>
            </a:pPr>
            <a:r>
              <a:rPr lang="en-US" sz="1400" dirty="0">
                <a:solidFill>
                  <a:srgbClr val="0E0E0E"/>
                </a:solidFill>
                <a:effectLst/>
                <a:latin typeface="Times New Roman" panose="02020603050405020304" pitchFamily="18" charset="0"/>
                <a:cs typeface="Times New Roman" panose="02020603050405020304" pitchFamily="18" charset="0"/>
              </a:rPr>
              <a:t>• </a:t>
            </a:r>
            <a:r>
              <a:rPr lang="en-US" sz="1400" b="1" dirty="0">
                <a:solidFill>
                  <a:srgbClr val="0E0E0E"/>
                </a:solidFill>
                <a:effectLst/>
                <a:latin typeface="Times New Roman" panose="02020603050405020304" pitchFamily="18" charset="0"/>
                <a:cs typeface="Times New Roman" panose="02020603050405020304" pitchFamily="18" charset="0"/>
              </a:rPr>
              <a:t>User Feedback</a:t>
            </a:r>
            <a:r>
              <a:rPr lang="en-US" sz="1400" dirty="0">
                <a:solidFill>
                  <a:srgbClr val="0E0E0E"/>
                </a:solidFill>
                <a:effectLst/>
                <a:latin typeface="Times New Roman" panose="02020603050405020304" pitchFamily="18" charset="0"/>
                <a:cs typeface="Times New Roman" panose="02020603050405020304" pitchFamily="18" charset="0"/>
              </a:rPr>
              <a:t>: Collect feedback from users to improve the user interface, chatbot responses, and overall experience.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40335">
              <a:lnSpc>
                <a:spcPct val="100000"/>
              </a:lnSpc>
              <a:spcBef>
                <a:spcPts val="100"/>
              </a:spcBef>
            </a:pPr>
            <a:r>
              <a:rPr dirty="0"/>
              <a:t>Future</a:t>
            </a:r>
            <a:r>
              <a:rPr spc="-10" dirty="0"/>
              <a:t> </a:t>
            </a:r>
            <a:r>
              <a:rPr dirty="0"/>
              <a:t>Scope</a:t>
            </a:r>
            <a:r>
              <a:rPr spc="-5" dirty="0"/>
              <a:t> </a:t>
            </a:r>
            <a:r>
              <a:rPr dirty="0"/>
              <a:t>of</a:t>
            </a:r>
            <a:r>
              <a:rPr spc="-10" dirty="0"/>
              <a:t> </a:t>
            </a:r>
            <a:r>
              <a:rPr dirty="0"/>
              <a:t>the</a:t>
            </a:r>
            <a:r>
              <a:rPr spc="-10" dirty="0"/>
              <a:t> Project</a:t>
            </a:r>
          </a:p>
        </p:txBody>
      </p:sp>
      <p:sp>
        <p:nvSpPr>
          <p:cNvPr id="3" name="object 3"/>
          <p:cNvSpPr txBox="1">
            <a:spLocks noGrp="1"/>
          </p:cNvSpPr>
          <p:nvPr>
            <p:ph type="body" idx="1"/>
          </p:nvPr>
        </p:nvSpPr>
        <p:spPr>
          <a:xfrm>
            <a:off x="873442" y="1600200"/>
            <a:ext cx="6025515" cy="7785145"/>
          </a:xfrm>
          <a:prstGeom prst="rect">
            <a:avLst/>
          </a:prstGeom>
        </p:spPr>
        <p:txBody>
          <a:bodyPr vert="horz" wrap="square" lIns="0" tIns="10795" rIns="0" bIns="0" rtlCol="0">
            <a:spAutoFit/>
          </a:bodyPr>
          <a:lstStyle/>
          <a:p>
            <a:r>
              <a:rPr lang="en-US" dirty="0">
                <a:solidFill>
                  <a:srgbClr val="0E0E0E"/>
                </a:solidFill>
                <a:effectLst/>
                <a:latin typeface=".SF NS"/>
              </a:rPr>
              <a:t>The </a:t>
            </a:r>
            <a:r>
              <a:rPr lang="en-US" b="1" dirty="0">
                <a:solidFill>
                  <a:srgbClr val="0E0E0E"/>
                </a:solidFill>
                <a:effectLst/>
                <a:latin typeface=".SF NS"/>
              </a:rPr>
              <a:t>future scope of the project</a:t>
            </a:r>
            <a:r>
              <a:rPr lang="en-US" dirty="0">
                <a:solidFill>
                  <a:srgbClr val="0E0E0E"/>
                </a:solidFill>
                <a:effectLst/>
                <a:latin typeface=".SF NS"/>
              </a:rPr>
              <a:t> involving </a:t>
            </a:r>
            <a:r>
              <a:rPr lang="en-US" b="1" dirty="0">
                <a:solidFill>
                  <a:srgbClr val="0E0E0E"/>
                </a:solidFill>
                <a:effectLst/>
                <a:latin typeface=".SF NS"/>
              </a:rPr>
              <a:t>ReactJS</a:t>
            </a:r>
            <a:r>
              <a:rPr lang="en-US" dirty="0">
                <a:solidFill>
                  <a:srgbClr val="0E0E0E"/>
                </a:solidFill>
                <a:effectLst/>
                <a:latin typeface=".SF NS"/>
              </a:rPr>
              <a:t>, </a:t>
            </a:r>
            <a:r>
              <a:rPr lang="en-US" b="1" dirty="0">
                <a:solidFill>
                  <a:srgbClr val="0E0E0E"/>
                </a:solidFill>
                <a:effectLst/>
                <a:latin typeface=".SF NS"/>
              </a:rPr>
              <a:t>Tailwind CSS</a:t>
            </a:r>
            <a:r>
              <a:rPr lang="en-US" dirty="0">
                <a:solidFill>
                  <a:srgbClr val="0E0E0E"/>
                </a:solidFill>
                <a:effectLst/>
                <a:latin typeface=".SF NS"/>
              </a:rPr>
              <a:t>, </a:t>
            </a:r>
            <a:r>
              <a:rPr lang="en-US" b="1" dirty="0">
                <a:solidFill>
                  <a:srgbClr val="0E0E0E"/>
                </a:solidFill>
                <a:effectLst/>
                <a:latin typeface=".SF NS"/>
              </a:rPr>
              <a:t>Lottie Files</a:t>
            </a:r>
            <a:r>
              <a:rPr lang="en-US" dirty="0">
                <a:solidFill>
                  <a:srgbClr val="0E0E0E"/>
                </a:solidFill>
                <a:effectLst/>
                <a:latin typeface=".SF NS"/>
              </a:rPr>
              <a:t>, </a:t>
            </a:r>
            <a:r>
              <a:rPr lang="en-US" b="1" dirty="0">
                <a:solidFill>
                  <a:srgbClr val="0E0E0E"/>
                </a:solidFill>
                <a:effectLst/>
                <a:latin typeface=".SF NS"/>
              </a:rPr>
              <a:t>Remix Icons</a:t>
            </a:r>
            <a:r>
              <a:rPr lang="en-US" dirty="0">
                <a:solidFill>
                  <a:srgbClr val="0E0E0E"/>
                </a:solidFill>
                <a:effectLst/>
                <a:latin typeface=".SF NS"/>
              </a:rPr>
              <a:t>, </a:t>
            </a:r>
            <a:r>
              <a:rPr lang="en-US" b="1" dirty="0">
                <a:solidFill>
                  <a:srgbClr val="0E0E0E"/>
                </a:solidFill>
                <a:effectLst/>
                <a:latin typeface=".SF NS"/>
              </a:rPr>
              <a:t>Gemini API</a:t>
            </a:r>
            <a:r>
              <a:rPr lang="en-US" dirty="0">
                <a:solidFill>
                  <a:srgbClr val="0E0E0E"/>
                </a:solidFill>
                <a:effectLst/>
                <a:latin typeface=".SF NS"/>
              </a:rPr>
              <a:t> (for chatbot), and JavaScript can be expanded in several directions, depending on user needs, technological advancements, and business goals. Below are some potential areas for future development:</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1. Enhanced Chatbot Capabilities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pPr>
              <a:spcBef>
                <a:spcPts val="900"/>
              </a:spcBef>
            </a:pPr>
            <a:r>
              <a:rPr lang="en-US" dirty="0">
                <a:solidFill>
                  <a:srgbClr val="0E0E0E"/>
                </a:solidFill>
                <a:effectLst/>
                <a:latin typeface=".SF NS"/>
              </a:rPr>
              <a:t>• </a:t>
            </a:r>
            <a:r>
              <a:rPr lang="en-US" b="1" dirty="0">
                <a:solidFill>
                  <a:srgbClr val="0E0E0E"/>
                </a:solidFill>
                <a:effectLst/>
                <a:latin typeface=".SF NS"/>
              </a:rPr>
              <a:t>Natural Language Understanding (NLU)</a:t>
            </a:r>
            <a:r>
              <a:rPr lang="en-US" dirty="0">
                <a:solidFill>
                  <a:srgbClr val="0E0E0E"/>
                </a:solidFill>
                <a:effectLst/>
                <a:latin typeface=".SF NS"/>
              </a:rPr>
              <a:t>: Improve the chatbot’s ability to understand complex queries by integrating more advanced AI models like GPT-based models (e.g., GPT-4 or Gemini API’s future versions). This will allow for more nuanced and dynamic conversations.</a:t>
            </a:r>
          </a:p>
          <a:p>
            <a:pPr>
              <a:spcBef>
                <a:spcPts val="900"/>
              </a:spcBef>
            </a:pPr>
            <a:r>
              <a:rPr lang="en-US" dirty="0">
                <a:solidFill>
                  <a:srgbClr val="0E0E0E"/>
                </a:solidFill>
                <a:effectLst/>
                <a:latin typeface=".SF NS"/>
              </a:rPr>
              <a:t>• </a:t>
            </a:r>
            <a:r>
              <a:rPr lang="en-US" b="1" dirty="0">
                <a:solidFill>
                  <a:srgbClr val="0E0E0E"/>
                </a:solidFill>
                <a:effectLst/>
                <a:latin typeface=".SF NS"/>
              </a:rPr>
              <a:t>Multilingual Support</a:t>
            </a:r>
            <a:r>
              <a:rPr lang="en-US" dirty="0">
                <a:solidFill>
                  <a:srgbClr val="0E0E0E"/>
                </a:solidFill>
                <a:effectLst/>
                <a:latin typeface=".SF NS"/>
              </a:rPr>
              <a:t>: Add the ability for the chatbot to understand and respond in multiple languages, making the application more accessible to a global audience.</a:t>
            </a:r>
          </a:p>
          <a:p>
            <a:pPr>
              <a:spcBef>
                <a:spcPts val="900"/>
              </a:spcBef>
            </a:pPr>
            <a:r>
              <a:rPr lang="en-US" dirty="0">
                <a:solidFill>
                  <a:srgbClr val="0E0E0E"/>
                </a:solidFill>
                <a:effectLst/>
                <a:latin typeface=".SF NS"/>
              </a:rPr>
              <a:t>• </a:t>
            </a:r>
            <a:r>
              <a:rPr lang="en-US" b="1" dirty="0">
                <a:solidFill>
                  <a:srgbClr val="0E0E0E"/>
                </a:solidFill>
                <a:effectLst/>
                <a:latin typeface=".SF NS"/>
              </a:rPr>
              <a:t>Voice Interaction</a:t>
            </a:r>
            <a:r>
              <a:rPr lang="en-US" dirty="0">
                <a:solidFill>
                  <a:srgbClr val="0E0E0E"/>
                </a:solidFill>
                <a:effectLst/>
                <a:latin typeface=".SF NS"/>
              </a:rPr>
              <a:t>: Integrate speech-to-text and text-to-speech capabilities for voice-based interactions, allowing users to talk to the chatbot rather than typing.</a:t>
            </a:r>
          </a:p>
          <a:p>
            <a:pPr>
              <a:spcBef>
                <a:spcPts val="900"/>
              </a:spcBef>
            </a:pPr>
            <a:r>
              <a:rPr lang="en-US" dirty="0">
                <a:solidFill>
                  <a:srgbClr val="0E0E0E"/>
                </a:solidFill>
                <a:effectLst/>
                <a:latin typeface=".SF NS"/>
              </a:rPr>
              <a:t>• </a:t>
            </a:r>
            <a:r>
              <a:rPr lang="en-US" b="1" dirty="0">
                <a:solidFill>
                  <a:srgbClr val="0E0E0E"/>
                </a:solidFill>
                <a:effectLst/>
                <a:latin typeface=".SF NS"/>
              </a:rPr>
              <a:t>Sentiment Analysis</a:t>
            </a:r>
            <a:r>
              <a:rPr lang="en-US" dirty="0">
                <a:solidFill>
                  <a:srgbClr val="0E0E0E"/>
                </a:solidFill>
                <a:effectLst/>
                <a:latin typeface=".SF NS"/>
              </a:rPr>
              <a:t>: Implement sentiment analysis to allow the chatbot to detect the mood or tone of the user (positive, negative, neutral) and adapt its responses accordingly.</a:t>
            </a:r>
          </a:p>
          <a:p>
            <a:pPr>
              <a:spcBef>
                <a:spcPts val="900"/>
              </a:spcBef>
            </a:pPr>
            <a:r>
              <a:rPr lang="en-US" dirty="0">
                <a:solidFill>
                  <a:srgbClr val="0E0E0E"/>
                </a:solidFill>
                <a:effectLst/>
                <a:latin typeface=".SF NS"/>
              </a:rPr>
              <a:t>• </a:t>
            </a:r>
            <a:r>
              <a:rPr lang="en-US" b="1" dirty="0">
                <a:solidFill>
                  <a:srgbClr val="0E0E0E"/>
                </a:solidFill>
                <a:effectLst/>
                <a:latin typeface=".SF NS"/>
              </a:rPr>
              <a:t>Personalization</a:t>
            </a:r>
            <a:r>
              <a:rPr lang="en-US" dirty="0">
                <a:solidFill>
                  <a:srgbClr val="0E0E0E"/>
                </a:solidFill>
                <a:effectLst/>
                <a:latin typeface=".SF NS"/>
              </a:rPr>
              <a:t>: Introduce user-specific personalization, such as remembering past interactions, preferences, or recommending actions based on previous conversations.</a:t>
            </a:r>
          </a:p>
          <a:p>
            <a:pPr>
              <a:spcBef>
                <a:spcPts val="900"/>
              </a:spcBef>
            </a:pPr>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2. Advanced UI/UX Enhancements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pPr>
              <a:spcBef>
                <a:spcPts val="900"/>
              </a:spcBef>
            </a:pPr>
            <a:r>
              <a:rPr lang="en-US" dirty="0">
                <a:solidFill>
                  <a:srgbClr val="0E0E0E"/>
                </a:solidFill>
                <a:effectLst/>
                <a:latin typeface=".SF NS"/>
              </a:rPr>
              <a:t>• </a:t>
            </a:r>
            <a:r>
              <a:rPr lang="en-US" b="1" dirty="0">
                <a:solidFill>
                  <a:srgbClr val="0E0E0E"/>
                </a:solidFill>
                <a:effectLst/>
                <a:latin typeface=".SF NS"/>
              </a:rPr>
              <a:t>Custom Animations</a:t>
            </a:r>
            <a:r>
              <a:rPr lang="en-US" dirty="0">
                <a:solidFill>
                  <a:srgbClr val="0E0E0E"/>
                </a:solidFill>
                <a:effectLst/>
                <a:latin typeface=".SF NS"/>
              </a:rPr>
              <a:t>: Create custom animations using </a:t>
            </a:r>
            <a:r>
              <a:rPr lang="en-US" b="1" dirty="0">
                <a:solidFill>
                  <a:srgbClr val="0E0E0E"/>
                </a:solidFill>
                <a:effectLst/>
                <a:latin typeface=".SF NS"/>
              </a:rPr>
              <a:t>Lottie Files</a:t>
            </a:r>
            <a:r>
              <a:rPr lang="en-US" dirty="0">
                <a:solidFill>
                  <a:srgbClr val="0E0E0E"/>
                </a:solidFill>
                <a:effectLst/>
                <a:latin typeface=".SF NS"/>
              </a:rPr>
              <a:t> and integrate them with chatbot actions, such as reaction animations, transitions, or displaying dynamic content like product recommendations.</a:t>
            </a:r>
          </a:p>
          <a:p>
            <a:pPr marL="12700" marR="5080" algn="just">
              <a:lnSpc>
                <a:spcPct val="143600"/>
              </a:lnSpc>
              <a:spcBef>
                <a:spcPts val="85"/>
              </a:spcBef>
            </a:pPr>
            <a:endParaRPr spc="-1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70406" y="533400"/>
            <a:ext cx="5798185" cy="9351919"/>
          </a:xfrm>
          <a:prstGeom prst="rect">
            <a:avLst/>
          </a:prstGeom>
        </p:spPr>
        <p:txBody>
          <a:bodyPr vert="horz" wrap="square" lIns="0" tIns="10795" rIns="0" bIns="0" rtlCol="0">
            <a:spAutoFit/>
          </a:bodyPr>
          <a:lstStyle/>
          <a:p>
            <a:r>
              <a:rPr lang="en-US" sz="1400" b="1" dirty="0">
                <a:solidFill>
                  <a:srgbClr val="0E0E0E"/>
                </a:solidFill>
                <a:effectLst/>
                <a:latin typeface=".SF NS"/>
              </a:rPr>
              <a:t>Interactive UI Elements</a:t>
            </a:r>
            <a:r>
              <a:rPr lang="en-US" sz="1400" dirty="0">
                <a:solidFill>
                  <a:srgbClr val="0E0E0E"/>
                </a:solidFill>
                <a:effectLst/>
                <a:latin typeface=".SF NS"/>
              </a:rPr>
              <a:t>: Enhance the user interface by adding interactive components like carousels, accordions, modal windows, or interactive data charts that can be displayed through the chatbot.</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Gamification</a:t>
            </a:r>
            <a:r>
              <a:rPr lang="en-US" sz="1400" dirty="0">
                <a:solidFill>
                  <a:srgbClr val="0E0E0E"/>
                </a:solidFill>
                <a:effectLst/>
                <a:latin typeface=".SF NS"/>
              </a:rPr>
              <a:t>: Introduce gamification elements like quizzes, challenges, or reward systems within the chatbot interface to engage users and keep them interacting.</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Dark Mode/Light Mode</a:t>
            </a:r>
            <a:r>
              <a:rPr lang="en-US" sz="1400" dirty="0">
                <a:solidFill>
                  <a:srgbClr val="0E0E0E"/>
                </a:solidFill>
                <a:effectLst/>
                <a:latin typeface=".SF NS"/>
              </a:rPr>
              <a:t>: Implement a dark mode option for users to toggle between dark and light themes for better accessibility and user comfort.</a:t>
            </a:r>
          </a:p>
          <a:p>
            <a:pPr>
              <a:spcBef>
                <a:spcPts val="900"/>
              </a:spcBef>
            </a:pPr>
            <a:br>
              <a:rPr lang="en-US" sz="1400" dirty="0">
                <a:solidFill>
                  <a:srgbClr val="0E0E0E"/>
                </a:solidFill>
                <a:effectLst/>
                <a:latin typeface=".SF NS"/>
              </a:rPr>
            </a:br>
            <a:endParaRPr lang="en-US" sz="1400" dirty="0">
              <a:solidFill>
                <a:srgbClr val="0E0E0E"/>
              </a:solidFill>
              <a:effectLst/>
              <a:latin typeface=".SF NS"/>
            </a:endParaRPr>
          </a:p>
          <a:p>
            <a:r>
              <a:rPr lang="en-US" sz="1400" b="1" dirty="0">
                <a:solidFill>
                  <a:srgbClr val="0E0E0E"/>
                </a:solidFill>
                <a:effectLst/>
                <a:latin typeface=".SF NS"/>
              </a:rPr>
              <a:t>3. Integration with Other Services &amp; APIs</a:t>
            </a:r>
            <a:endParaRPr lang="en-US" sz="1400" dirty="0">
              <a:solidFill>
                <a:srgbClr val="0E0E0E"/>
              </a:solidFill>
              <a:effectLst/>
              <a:latin typeface=".SF NS"/>
            </a:endParaRPr>
          </a:p>
          <a:p>
            <a:br>
              <a:rPr lang="en-US" sz="1400" dirty="0">
                <a:solidFill>
                  <a:srgbClr val="0E0E0E"/>
                </a:solidFill>
                <a:effectLst/>
                <a:latin typeface=".SF NS"/>
              </a:rPr>
            </a:br>
            <a:endParaRPr lang="en-US" sz="1400" dirty="0">
              <a:solidFill>
                <a:srgbClr val="0E0E0E"/>
              </a:solidFill>
              <a:effectLst/>
              <a:latin typeface=".SF NS"/>
            </a:endParaRP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Third-Party Integrations</a:t>
            </a:r>
            <a:r>
              <a:rPr lang="en-US" sz="1400" dirty="0">
                <a:solidFill>
                  <a:srgbClr val="0E0E0E"/>
                </a:solidFill>
                <a:effectLst/>
                <a:latin typeface=".SF NS"/>
              </a:rPr>
              <a:t>: Integrate the chatbot with third-party APIs such as </a:t>
            </a:r>
            <a:r>
              <a:rPr lang="en-US" sz="1400" b="1" dirty="0">
                <a:solidFill>
                  <a:srgbClr val="0E0E0E"/>
                </a:solidFill>
                <a:effectLst/>
                <a:latin typeface=".SF NS"/>
              </a:rPr>
              <a:t>CRM systems</a:t>
            </a:r>
            <a:r>
              <a:rPr lang="en-US" sz="1400" dirty="0">
                <a:solidFill>
                  <a:srgbClr val="0E0E0E"/>
                </a:solidFill>
                <a:effectLst/>
                <a:latin typeface=".SF NS"/>
              </a:rPr>
              <a:t>, </a:t>
            </a:r>
            <a:r>
              <a:rPr lang="en-US" sz="1400" b="1" dirty="0">
                <a:solidFill>
                  <a:srgbClr val="0E0E0E"/>
                </a:solidFill>
                <a:effectLst/>
                <a:latin typeface=".SF NS"/>
              </a:rPr>
              <a:t>payment gateways</a:t>
            </a:r>
            <a:r>
              <a:rPr lang="en-US" sz="1400" dirty="0">
                <a:solidFill>
                  <a:srgbClr val="0E0E0E"/>
                </a:solidFill>
                <a:effectLst/>
                <a:latin typeface=".SF NS"/>
              </a:rPr>
              <a:t>, or </a:t>
            </a:r>
            <a:r>
              <a:rPr lang="en-US" sz="1400" b="1" dirty="0">
                <a:solidFill>
                  <a:srgbClr val="0E0E0E"/>
                </a:solidFill>
                <a:effectLst/>
                <a:latin typeface=".SF NS"/>
              </a:rPr>
              <a:t>calendar services</a:t>
            </a:r>
            <a:r>
              <a:rPr lang="en-US" sz="1400" dirty="0">
                <a:solidFill>
                  <a:srgbClr val="0E0E0E"/>
                </a:solidFill>
                <a:effectLst/>
                <a:latin typeface=".SF NS"/>
              </a:rPr>
              <a:t> to offer more functionality (e.g., booking appointments, processing payments, or managing contacts).</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Social Media Integration</a:t>
            </a:r>
            <a:r>
              <a:rPr lang="en-US" sz="1400" dirty="0">
                <a:solidFill>
                  <a:srgbClr val="0E0E0E"/>
                </a:solidFill>
                <a:effectLst/>
                <a:latin typeface=".SF NS"/>
              </a:rPr>
              <a:t>: Allow users to connect with social media platforms (Facebook, Twitter, Instagram) through the chatbot for a more seamless customer experience, such as retrieving social media messages or posting on behalf of users.</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E-commerce Integration</a:t>
            </a:r>
            <a:r>
              <a:rPr lang="en-US" sz="1400" dirty="0">
                <a:solidFill>
                  <a:srgbClr val="0E0E0E"/>
                </a:solidFill>
                <a:effectLst/>
                <a:latin typeface=".SF NS"/>
              </a:rPr>
              <a:t>: Connect the chatbot with e-commerce platforms (e.g., Shopify, WooCommerce) to facilitate purchases, product recommendations, or order tracking directly through the chat interface.</a:t>
            </a:r>
          </a:p>
          <a:p>
            <a:pPr>
              <a:spcBef>
                <a:spcPts val="900"/>
              </a:spcBef>
            </a:pPr>
            <a:br>
              <a:rPr lang="en-US" sz="1400" dirty="0">
                <a:solidFill>
                  <a:srgbClr val="0E0E0E"/>
                </a:solidFill>
                <a:effectLst/>
                <a:latin typeface=".SF NS"/>
              </a:rPr>
            </a:br>
            <a:endParaRPr lang="en-US" sz="1400" dirty="0">
              <a:solidFill>
                <a:srgbClr val="0E0E0E"/>
              </a:solidFill>
              <a:effectLst/>
              <a:latin typeface=".SF NS"/>
            </a:endParaRPr>
          </a:p>
          <a:p>
            <a:r>
              <a:rPr lang="en-US" sz="1400" b="1" dirty="0">
                <a:solidFill>
                  <a:srgbClr val="0E0E0E"/>
                </a:solidFill>
                <a:effectLst/>
                <a:latin typeface=".SF NS"/>
              </a:rPr>
              <a:t>4. User Analytics &amp; Reporting</a:t>
            </a:r>
            <a:endParaRPr lang="en-US" sz="1400" dirty="0">
              <a:solidFill>
                <a:srgbClr val="0E0E0E"/>
              </a:solidFill>
              <a:effectLst/>
              <a:latin typeface=".SF NS"/>
            </a:endParaRPr>
          </a:p>
          <a:p>
            <a:br>
              <a:rPr lang="en-US" sz="1400" dirty="0">
                <a:solidFill>
                  <a:srgbClr val="0E0E0E"/>
                </a:solidFill>
                <a:effectLst/>
                <a:latin typeface=".SF NS"/>
              </a:rPr>
            </a:br>
            <a:endParaRPr lang="en-US" sz="1400" dirty="0">
              <a:solidFill>
                <a:srgbClr val="0E0E0E"/>
              </a:solidFill>
              <a:effectLst/>
              <a:latin typeface=".SF NS"/>
            </a:endParaRP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Advanced Analytics</a:t>
            </a:r>
            <a:r>
              <a:rPr lang="en-US" sz="1400" dirty="0">
                <a:solidFill>
                  <a:srgbClr val="0E0E0E"/>
                </a:solidFill>
                <a:effectLst/>
                <a:latin typeface=".SF NS"/>
              </a:rPr>
              <a:t>: Integrate advanced analytics to track user interactions with the chatbot, such as conversation flow, user engagement, and common queries. Use this data to optimize the chatbot’s responses and design.</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A/B Testing</a:t>
            </a:r>
            <a:r>
              <a:rPr lang="en-US" sz="1400" dirty="0">
                <a:solidFill>
                  <a:srgbClr val="0E0E0E"/>
                </a:solidFill>
                <a:effectLst/>
                <a:latin typeface=".SF NS"/>
              </a:rPr>
              <a:t>: Implement A/B testing for various chatbot features (e.g., message types, response time, animations) to analyze which version provides the best user experience.</a:t>
            </a:r>
          </a:p>
          <a:p>
            <a:pPr>
              <a:spcBef>
                <a:spcPts val="900"/>
              </a:spcBef>
            </a:pPr>
            <a:r>
              <a:rPr lang="en-US" sz="1400" dirty="0">
                <a:solidFill>
                  <a:srgbClr val="0E0E0E"/>
                </a:solidFill>
                <a:effectLst/>
                <a:latin typeface=".SF NS"/>
              </a:rPr>
              <a:t>• </a:t>
            </a:r>
            <a:r>
              <a:rPr lang="en-US" sz="1400" b="1" dirty="0">
                <a:solidFill>
                  <a:srgbClr val="0E0E0E"/>
                </a:solidFill>
                <a:effectLst/>
                <a:latin typeface=".SF NS"/>
              </a:rPr>
              <a:t>Customizable Reports</a:t>
            </a:r>
            <a:r>
              <a:rPr lang="en-US" sz="1400" dirty="0">
                <a:solidFill>
                  <a:srgbClr val="0E0E0E"/>
                </a:solidFill>
                <a:effectLst/>
                <a:latin typeface=".SF NS"/>
              </a:rPr>
              <a:t>: Enable users or administrators to generate custom reports based on chatbot interactions, usage metrics, or customer satisfaction ratings.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097E-722F-3255-76A2-07B4DD798B89}"/>
              </a:ext>
            </a:extLst>
          </p:cNvPr>
          <p:cNvSpPr>
            <a:spLocks noGrp="1"/>
          </p:cNvSpPr>
          <p:nvPr>
            <p:ph type="ctrTitle"/>
          </p:nvPr>
        </p:nvSpPr>
        <p:spPr>
          <a:xfrm>
            <a:off x="582930" y="381000"/>
            <a:ext cx="6606540" cy="738664"/>
          </a:xfrm>
        </p:spPr>
        <p:txBody>
          <a:bodyPr/>
          <a:lstStyle/>
          <a:p>
            <a:r>
              <a:rPr lang="en-US" dirty="0"/>
              <a:t>                      </a:t>
            </a:r>
            <a:br>
              <a:rPr lang="en-US" dirty="0"/>
            </a:br>
            <a:r>
              <a:rPr lang="en-US" dirty="0"/>
              <a:t>                                Snapshots</a:t>
            </a:r>
            <a:endParaRPr lang="en-IN" dirty="0"/>
          </a:p>
        </p:txBody>
      </p:sp>
      <p:sp>
        <p:nvSpPr>
          <p:cNvPr id="3" name="Subtitle 2">
            <a:extLst>
              <a:ext uri="{FF2B5EF4-FFF2-40B4-BE49-F238E27FC236}">
                <a16:creationId xmlns:a16="http://schemas.microsoft.com/office/drawing/2014/main" id="{71372E64-DD95-69E6-C0B7-845C7DE234FD}"/>
              </a:ext>
            </a:extLst>
          </p:cNvPr>
          <p:cNvSpPr>
            <a:spLocks noGrp="1"/>
          </p:cNvSpPr>
          <p:nvPr>
            <p:ph type="subTitle" idx="4"/>
          </p:nvPr>
        </p:nvSpPr>
        <p:spPr/>
        <p:txBody>
          <a:bodyPr/>
          <a:lstStyle/>
          <a:p>
            <a:endParaRPr lang="en-IN" dirty="0"/>
          </a:p>
        </p:txBody>
      </p:sp>
      <p:pic>
        <p:nvPicPr>
          <p:cNvPr id="8" name="Picture 7">
            <a:extLst>
              <a:ext uri="{FF2B5EF4-FFF2-40B4-BE49-F238E27FC236}">
                <a16:creationId xmlns:a16="http://schemas.microsoft.com/office/drawing/2014/main" id="{18D970E3-93FC-70B6-0B5E-8125575FF815}"/>
              </a:ext>
            </a:extLst>
          </p:cNvPr>
          <p:cNvPicPr>
            <a:picLocks noChangeAspect="1"/>
          </p:cNvPicPr>
          <p:nvPr/>
        </p:nvPicPr>
        <p:blipFill>
          <a:blip r:embed="rId2"/>
          <a:stretch>
            <a:fillRect/>
          </a:stretch>
        </p:blipFill>
        <p:spPr>
          <a:xfrm>
            <a:off x="830000" y="1524000"/>
            <a:ext cx="6093046" cy="343348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73AA0307-7BE1-3A49-033B-F1AF49701A01}"/>
              </a:ext>
            </a:extLst>
          </p:cNvPr>
          <p:cNvPicPr>
            <a:picLocks noChangeAspect="1"/>
          </p:cNvPicPr>
          <p:nvPr/>
        </p:nvPicPr>
        <p:blipFill>
          <a:blip r:embed="rId3"/>
          <a:stretch>
            <a:fillRect/>
          </a:stretch>
        </p:blipFill>
        <p:spPr>
          <a:xfrm>
            <a:off x="830000" y="5410200"/>
            <a:ext cx="6112397" cy="34334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989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6711-0829-C966-D5F3-80FC15A9D599}"/>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E171BD5-6682-3DB7-5DB9-EB54DEC22D4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3C2E24F-7420-259F-EB90-8CA0033E244C}"/>
              </a:ext>
            </a:extLst>
          </p:cNvPr>
          <p:cNvPicPr>
            <a:picLocks noChangeAspect="1"/>
          </p:cNvPicPr>
          <p:nvPr/>
        </p:nvPicPr>
        <p:blipFill>
          <a:blip r:embed="rId2"/>
          <a:stretch>
            <a:fillRect/>
          </a:stretch>
        </p:blipFill>
        <p:spPr>
          <a:xfrm>
            <a:off x="706713" y="393610"/>
            <a:ext cx="6358974" cy="34996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F37E910-82CC-2AA1-1EB6-F59D8CEBDCB5}"/>
              </a:ext>
            </a:extLst>
          </p:cNvPr>
          <p:cNvPicPr>
            <a:picLocks noChangeAspect="1"/>
          </p:cNvPicPr>
          <p:nvPr/>
        </p:nvPicPr>
        <p:blipFill>
          <a:blip r:embed="rId3"/>
          <a:stretch>
            <a:fillRect/>
          </a:stretch>
        </p:blipFill>
        <p:spPr>
          <a:xfrm>
            <a:off x="467656" y="4724400"/>
            <a:ext cx="6837087" cy="3845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219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7628" y="830397"/>
            <a:ext cx="4994910" cy="1669111"/>
          </a:xfrm>
          <a:prstGeom prst="rect">
            <a:avLst/>
          </a:prstGeom>
        </p:spPr>
        <p:txBody>
          <a:bodyPr vert="horz" wrap="square" lIns="0" tIns="15240" rIns="0" bIns="0" rtlCol="0">
            <a:spAutoFit/>
          </a:bodyPr>
          <a:lstStyle/>
          <a:p>
            <a:pPr marR="344805" algn="ctr">
              <a:lnSpc>
                <a:spcPct val="100000"/>
              </a:lnSpc>
              <a:spcBef>
                <a:spcPts val="120"/>
              </a:spcBef>
            </a:pPr>
            <a:r>
              <a:rPr sz="1300" b="1" spc="-10" dirty="0">
                <a:latin typeface="Times New Roman"/>
                <a:cs typeface="Times New Roman"/>
              </a:rPr>
              <a:t>DECLARATION</a:t>
            </a:r>
            <a:endParaRPr sz="1300" dirty="0">
              <a:latin typeface="Times New Roman"/>
              <a:cs typeface="Times New Roman"/>
            </a:endParaRPr>
          </a:p>
          <a:p>
            <a:pPr>
              <a:lnSpc>
                <a:spcPct val="100000"/>
              </a:lnSpc>
              <a:spcBef>
                <a:spcPts val="300"/>
              </a:spcBef>
            </a:pPr>
            <a:endParaRPr sz="1300" dirty="0">
              <a:latin typeface="Times New Roman"/>
              <a:cs typeface="Times New Roman"/>
            </a:endParaRPr>
          </a:p>
          <a:p>
            <a:pPr marL="12700" marR="5080" algn="just">
              <a:lnSpc>
                <a:spcPct val="147400"/>
              </a:lnSpc>
            </a:pPr>
            <a:r>
              <a:rPr sz="1100" dirty="0">
                <a:latin typeface="Times New Roman"/>
                <a:cs typeface="Times New Roman"/>
              </a:rPr>
              <a:t>We</a:t>
            </a:r>
            <a:r>
              <a:rPr sz="1100" spc="100" dirty="0">
                <a:latin typeface="Times New Roman"/>
                <a:cs typeface="Times New Roman"/>
              </a:rPr>
              <a:t> </a:t>
            </a:r>
            <a:r>
              <a:rPr sz="1100" dirty="0">
                <a:latin typeface="Times New Roman"/>
                <a:cs typeface="Times New Roman"/>
              </a:rPr>
              <a:t>hereby</a:t>
            </a:r>
            <a:r>
              <a:rPr sz="1100" spc="120" dirty="0">
                <a:latin typeface="Times New Roman"/>
                <a:cs typeface="Times New Roman"/>
              </a:rPr>
              <a:t> </a:t>
            </a:r>
            <a:r>
              <a:rPr sz="1100" dirty="0">
                <a:latin typeface="Times New Roman"/>
                <a:cs typeface="Times New Roman"/>
              </a:rPr>
              <a:t>declare</a:t>
            </a:r>
            <a:r>
              <a:rPr sz="1100" spc="114" dirty="0">
                <a:latin typeface="Times New Roman"/>
                <a:cs typeface="Times New Roman"/>
              </a:rPr>
              <a:t> </a:t>
            </a:r>
            <a:r>
              <a:rPr sz="1100" dirty="0">
                <a:latin typeface="Times New Roman"/>
                <a:cs typeface="Times New Roman"/>
              </a:rPr>
              <a:t>that</a:t>
            </a:r>
            <a:r>
              <a:rPr sz="1100" spc="105" dirty="0">
                <a:latin typeface="Times New Roman"/>
                <a:cs typeface="Times New Roman"/>
              </a:rPr>
              <a:t> </a:t>
            </a:r>
            <a:r>
              <a:rPr sz="1100" dirty="0">
                <a:latin typeface="Times New Roman"/>
                <a:cs typeface="Times New Roman"/>
              </a:rPr>
              <a:t>the</a:t>
            </a:r>
            <a:r>
              <a:rPr sz="1100" spc="105" dirty="0">
                <a:latin typeface="Times New Roman"/>
                <a:cs typeface="Times New Roman"/>
              </a:rPr>
              <a:t> </a:t>
            </a:r>
            <a:r>
              <a:rPr sz="1100" dirty="0">
                <a:latin typeface="Times New Roman"/>
                <a:cs typeface="Times New Roman"/>
              </a:rPr>
              <a:t>project</a:t>
            </a:r>
            <a:r>
              <a:rPr sz="1100" spc="110" dirty="0">
                <a:latin typeface="Times New Roman"/>
                <a:cs typeface="Times New Roman"/>
              </a:rPr>
              <a:t> </a:t>
            </a:r>
            <a:r>
              <a:rPr sz="1100" dirty="0">
                <a:latin typeface="Times New Roman"/>
                <a:cs typeface="Times New Roman"/>
              </a:rPr>
              <a:t>work</a:t>
            </a:r>
            <a:r>
              <a:rPr sz="1100" spc="120" dirty="0">
                <a:latin typeface="Times New Roman"/>
                <a:cs typeface="Times New Roman"/>
              </a:rPr>
              <a:t> </a:t>
            </a:r>
            <a:r>
              <a:rPr sz="1100" dirty="0">
                <a:latin typeface="Times New Roman"/>
                <a:cs typeface="Times New Roman"/>
              </a:rPr>
              <a:t>entitled</a:t>
            </a:r>
            <a:r>
              <a:rPr sz="1100" spc="155" dirty="0">
                <a:latin typeface="Times New Roman"/>
                <a:cs typeface="Times New Roman"/>
              </a:rPr>
              <a:t> </a:t>
            </a:r>
            <a:r>
              <a:rPr sz="1100" dirty="0">
                <a:latin typeface="Times New Roman"/>
                <a:cs typeface="Times New Roman"/>
              </a:rPr>
              <a:t>“</a:t>
            </a:r>
            <a:r>
              <a:rPr lang="en-US" sz="1100" dirty="0">
                <a:latin typeface="Times New Roman"/>
                <a:cs typeface="Times New Roman"/>
              </a:rPr>
              <a:t>Digital Waves</a:t>
            </a:r>
            <a:r>
              <a:rPr sz="1100" dirty="0">
                <a:latin typeface="Times New Roman"/>
                <a:cs typeface="Times New Roman"/>
              </a:rPr>
              <a:t>”</a:t>
            </a:r>
            <a:r>
              <a:rPr sz="1100" spc="105" dirty="0">
                <a:latin typeface="Times New Roman"/>
                <a:cs typeface="Times New Roman"/>
              </a:rPr>
              <a:t> </a:t>
            </a:r>
            <a:r>
              <a:rPr sz="1100" dirty="0">
                <a:latin typeface="Times New Roman"/>
                <a:cs typeface="Times New Roman"/>
              </a:rPr>
              <a:t>is</a:t>
            </a:r>
            <a:r>
              <a:rPr sz="1100" spc="105" dirty="0">
                <a:latin typeface="Times New Roman"/>
                <a:cs typeface="Times New Roman"/>
              </a:rPr>
              <a:t> </a:t>
            </a:r>
            <a:r>
              <a:rPr sz="1100" spc="-25" dirty="0">
                <a:latin typeface="Times New Roman"/>
                <a:cs typeface="Times New Roman"/>
              </a:rPr>
              <a:t>an </a:t>
            </a:r>
            <a:r>
              <a:rPr sz="1100" dirty="0">
                <a:latin typeface="Times New Roman"/>
                <a:cs typeface="Times New Roman"/>
              </a:rPr>
              <a:t>authenticrecord</a:t>
            </a:r>
            <a:r>
              <a:rPr sz="1100" spc="105" dirty="0">
                <a:latin typeface="Times New Roman"/>
                <a:cs typeface="Times New Roman"/>
              </a:rPr>
              <a:t> </a:t>
            </a:r>
            <a:r>
              <a:rPr sz="1100" dirty="0">
                <a:latin typeface="Times New Roman"/>
                <a:cs typeface="Times New Roman"/>
              </a:rPr>
              <a:t>of</a:t>
            </a:r>
            <a:r>
              <a:rPr sz="1100" spc="120" dirty="0">
                <a:latin typeface="Times New Roman"/>
                <a:cs typeface="Times New Roman"/>
              </a:rPr>
              <a:t> </a:t>
            </a:r>
            <a:r>
              <a:rPr sz="1100" dirty="0">
                <a:latin typeface="Times New Roman"/>
                <a:cs typeface="Times New Roman"/>
              </a:rPr>
              <a:t>our</a:t>
            </a:r>
            <a:r>
              <a:rPr sz="1100" spc="125" dirty="0">
                <a:latin typeface="Times New Roman"/>
                <a:cs typeface="Times New Roman"/>
              </a:rPr>
              <a:t> </a:t>
            </a:r>
            <a:r>
              <a:rPr sz="1100" dirty="0">
                <a:latin typeface="Times New Roman"/>
                <a:cs typeface="Times New Roman"/>
              </a:rPr>
              <a:t>own</a:t>
            </a:r>
            <a:r>
              <a:rPr sz="1100" spc="105" dirty="0">
                <a:latin typeface="Times New Roman"/>
                <a:cs typeface="Times New Roman"/>
              </a:rPr>
              <a:t> </a:t>
            </a:r>
            <a:r>
              <a:rPr sz="1100" dirty="0">
                <a:latin typeface="Times New Roman"/>
                <a:cs typeface="Times New Roman"/>
              </a:rPr>
              <a:t>work</a:t>
            </a:r>
            <a:r>
              <a:rPr sz="1100" spc="130" dirty="0">
                <a:latin typeface="Times New Roman"/>
                <a:cs typeface="Times New Roman"/>
              </a:rPr>
              <a:t> </a:t>
            </a:r>
            <a:r>
              <a:rPr sz="1100" dirty="0">
                <a:latin typeface="Times New Roman"/>
                <a:cs typeface="Times New Roman"/>
              </a:rPr>
              <a:t>carried</a:t>
            </a:r>
            <a:r>
              <a:rPr sz="1100" spc="120" dirty="0">
                <a:latin typeface="Times New Roman"/>
                <a:cs typeface="Times New Roman"/>
              </a:rPr>
              <a:t> </a:t>
            </a:r>
            <a:r>
              <a:rPr sz="1100" dirty="0">
                <a:latin typeface="Times New Roman"/>
                <a:cs typeface="Times New Roman"/>
              </a:rPr>
              <a:t>out</a:t>
            </a:r>
            <a:r>
              <a:rPr sz="1100" spc="114" dirty="0">
                <a:latin typeface="Times New Roman"/>
                <a:cs typeface="Times New Roman"/>
              </a:rPr>
              <a:t> </a:t>
            </a:r>
            <a:r>
              <a:rPr sz="1100" dirty="0">
                <a:latin typeface="Times New Roman"/>
                <a:cs typeface="Times New Roman"/>
              </a:rPr>
              <a:t>as</a:t>
            </a:r>
            <a:r>
              <a:rPr sz="1100" spc="155" dirty="0">
                <a:latin typeface="Times New Roman"/>
                <a:cs typeface="Times New Roman"/>
              </a:rPr>
              <a:t> </a:t>
            </a:r>
            <a:r>
              <a:rPr sz="1100" dirty="0">
                <a:latin typeface="Times New Roman"/>
                <a:cs typeface="Times New Roman"/>
              </a:rPr>
              <a:t>requirements</a:t>
            </a:r>
            <a:r>
              <a:rPr sz="1100" spc="114" dirty="0">
                <a:latin typeface="Times New Roman"/>
                <a:cs typeface="Times New Roman"/>
              </a:rPr>
              <a:t> </a:t>
            </a:r>
            <a:r>
              <a:rPr sz="1100" dirty="0">
                <a:latin typeface="Times New Roman"/>
                <a:cs typeface="Times New Roman"/>
              </a:rPr>
              <a:t>of</a:t>
            </a:r>
            <a:r>
              <a:rPr sz="1100" spc="110" dirty="0">
                <a:latin typeface="Times New Roman"/>
                <a:cs typeface="Times New Roman"/>
              </a:rPr>
              <a:t> </a:t>
            </a:r>
            <a:r>
              <a:rPr sz="1100" dirty="0">
                <a:latin typeface="Times New Roman"/>
                <a:cs typeface="Times New Roman"/>
              </a:rPr>
              <a:t>Project</a:t>
            </a:r>
            <a:r>
              <a:rPr sz="1100" spc="130" dirty="0">
                <a:latin typeface="Times New Roman"/>
                <a:cs typeface="Times New Roman"/>
              </a:rPr>
              <a:t> </a:t>
            </a:r>
            <a:r>
              <a:rPr sz="1100" dirty="0">
                <a:latin typeface="Times New Roman"/>
                <a:cs typeface="Times New Roman"/>
              </a:rPr>
              <a:t>for</a:t>
            </a:r>
            <a:r>
              <a:rPr sz="1100" spc="105" dirty="0">
                <a:latin typeface="Times New Roman"/>
                <a:cs typeface="Times New Roman"/>
              </a:rPr>
              <a:t> </a:t>
            </a:r>
            <a:r>
              <a:rPr sz="1100" dirty="0">
                <a:latin typeface="Times New Roman"/>
                <a:cs typeface="Times New Roman"/>
              </a:rPr>
              <a:t>the</a:t>
            </a:r>
            <a:r>
              <a:rPr sz="1100" spc="130" dirty="0">
                <a:latin typeface="Times New Roman"/>
                <a:cs typeface="Times New Roman"/>
              </a:rPr>
              <a:t> </a:t>
            </a:r>
            <a:r>
              <a:rPr sz="1100" spc="-10" dirty="0">
                <a:latin typeface="Times New Roman"/>
                <a:cs typeface="Times New Roman"/>
              </a:rPr>
              <a:t>award </a:t>
            </a:r>
            <a:r>
              <a:rPr sz="1100" spc="10" dirty="0">
                <a:latin typeface="Times New Roman"/>
                <a:cs typeface="Times New Roman"/>
              </a:rPr>
              <a:t>of</a:t>
            </a:r>
            <a:r>
              <a:rPr sz="1100" spc="190" dirty="0">
                <a:latin typeface="Times New Roman"/>
                <a:cs typeface="Times New Roman"/>
              </a:rPr>
              <a:t> </a:t>
            </a:r>
            <a:r>
              <a:rPr sz="1100" spc="10" dirty="0">
                <a:latin typeface="Times New Roman"/>
                <a:cs typeface="Times New Roman"/>
              </a:rPr>
              <a:t>Bachelor</a:t>
            </a:r>
            <a:r>
              <a:rPr sz="1100" spc="75" dirty="0">
                <a:latin typeface="Times New Roman"/>
                <a:cs typeface="Times New Roman"/>
              </a:rPr>
              <a:t> </a:t>
            </a:r>
            <a:r>
              <a:rPr sz="1100" spc="10" dirty="0">
                <a:latin typeface="Times New Roman"/>
                <a:cs typeface="Times New Roman"/>
              </a:rPr>
              <a:t>of</a:t>
            </a:r>
            <a:r>
              <a:rPr sz="1100" spc="85" dirty="0">
                <a:latin typeface="Times New Roman"/>
                <a:cs typeface="Times New Roman"/>
              </a:rPr>
              <a:t> </a:t>
            </a:r>
            <a:r>
              <a:rPr sz="1100" spc="10" dirty="0">
                <a:latin typeface="Times New Roman"/>
                <a:cs typeface="Times New Roman"/>
              </a:rPr>
              <a:t>Tech</a:t>
            </a:r>
            <a:r>
              <a:rPr sz="1100" spc="300" dirty="0">
                <a:latin typeface="Times New Roman"/>
                <a:cs typeface="Times New Roman"/>
              </a:rPr>
              <a:t> </a:t>
            </a:r>
            <a:r>
              <a:rPr sz="1100" spc="10" dirty="0">
                <a:latin typeface="Times New Roman"/>
                <a:cs typeface="Times New Roman"/>
              </a:rPr>
              <a:t>degree</a:t>
            </a:r>
            <a:r>
              <a:rPr sz="1100" spc="270" dirty="0">
                <a:latin typeface="Times New Roman"/>
                <a:cs typeface="Times New Roman"/>
              </a:rPr>
              <a:t> </a:t>
            </a:r>
            <a:r>
              <a:rPr sz="1100" spc="10" dirty="0">
                <a:latin typeface="Times New Roman"/>
                <a:cs typeface="Times New Roman"/>
              </a:rPr>
              <a:t>in</a:t>
            </a:r>
            <a:r>
              <a:rPr sz="1100" spc="70" dirty="0">
                <a:latin typeface="Times New Roman"/>
                <a:cs typeface="Times New Roman"/>
              </a:rPr>
              <a:t> </a:t>
            </a:r>
            <a:r>
              <a:rPr sz="1100" spc="10" dirty="0">
                <a:latin typeface="Times New Roman"/>
                <a:cs typeface="Times New Roman"/>
              </a:rPr>
              <a:t>P132</a:t>
            </a:r>
            <a:r>
              <a:rPr sz="1100" spc="75" dirty="0">
                <a:latin typeface="Times New Roman"/>
                <a:cs typeface="Times New Roman"/>
              </a:rPr>
              <a:t> </a:t>
            </a:r>
            <a:r>
              <a:rPr sz="1100" spc="10" dirty="0">
                <a:latin typeface="Times New Roman"/>
                <a:cs typeface="Times New Roman"/>
              </a:rPr>
              <a:t>from</a:t>
            </a:r>
            <a:r>
              <a:rPr sz="1100" spc="85" dirty="0">
                <a:latin typeface="Times New Roman"/>
                <a:cs typeface="Times New Roman"/>
              </a:rPr>
              <a:t> </a:t>
            </a:r>
            <a:r>
              <a:rPr sz="1100" spc="10" dirty="0">
                <a:latin typeface="Times New Roman"/>
                <a:cs typeface="Times New Roman"/>
              </a:rPr>
              <a:t>Lovely</a:t>
            </a:r>
            <a:r>
              <a:rPr sz="1100" spc="85" dirty="0">
                <a:latin typeface="Times New Roman"/>
                <a:cs typeface="Times New Roman"/>
              </a:rPr>
              <a:t> </a:t>
            </a:r>
            <a:r>
              <a:rPr sz="1100" spc="10" dirty="0">
                <a:latin typeface="Times New Roman"/>
                <a:cs typeface="Times New Roman"/>
              </a:rPr>
              <a:t>ProfessionalUniversity,</a:t>
            </a:r>
            <a:r>
              <a:rPr sz="1100" spc="5" dirty="0">
                <a:latin typeface="Times New Roman"/>
                <a:cs typeface="Times New Roman"/>
              </a:rPr>
              <a:t> </a:t>
            </a:r>
            <a:r>
              <a:rPr sz="1100" spc="-10" dirty="0">
                <a:latin typeface="Times New Roman"/>
                <a:cs typeface="Times New Roman"/>
              </a:rPr>
              <a:t>Phagwara, </a:t>
            </a:r>
            <a:r>
              <a:rPr sz="1100" dirty="0">
                <a:latin typeface="Times New Roman"/>
                <a:cs typeface="Times New Roman"/>
              </a:rPr>
              <a:t>during</a:t>
            </a:r>
            <a:r>
              <a:rPr sz="1100" spc="420" dirty="0">
                <a:latin typeface="Times New Roman"/>
                <a:cs typeface="Times New Roman"/>
              </a:rPr>
              <a:t> </a:t>
            </a:r>
            <a:r>
              <a:rPr sz="1100" dirty="0">
                <a:latin typeface="Times New Roman"/>
                <a:cs typeface="Times New Roman"/>
              </a:rPr>
              <a:t>August</a:t>
            </a:r>
            <a:r>
              <a:rPr sz="1100" spc="165" dirty="0">
                <a:latin typeface="Times New Roman"/>
                <a:cs typeface="Times New Roman"/>
              </a:rPr>
              <a:t> </a:t>
            </a:r>
            <a:r>
              <a:rPr sz="1100" dirty="0">
                <a:latin typeface="Times New Roman"/>
                <a:cs typeface="Times New Roman"/>
              </a:rPr>
              <a:t>to</a:t>
            </a:r>
            <a:r>
              <a:rPr sz="1100" spc="459" dirty="0">
                <a:latin typeface="Times New Roman"/>
                <a:cs typeface="Times New Roman"/>
              </a:rPr>
              <a:t> </a:t>
            </a:r>
            <a:r>
              <a:rPr sz="1100" dirty="0">
                <a:latin typeface="Times New Roman"/>
                <a:cs typeface="Times New Roman"/>
              </a:rPr>
              <a:t>November</a:t>
            </a:r>
            <a:r>
              <a:rPr sz="1100" spc="455" dirty="0">
                <a:latin typeface="Times New Roman"/>
                <a:cs typeface="Times New Roman"/>
              </a:rPr>
              <a:t> </a:t>
            </a:r>
            <a:r>
              <a:rPr sz="1100" dirty="0">
                <a:latin typeface="Times New Roman"/>
                <a:cs typeface="Times New Roman"/>
              </a:rPr>
              <a:t>2024.</a:t>
            </a:r>
            <a:r>
              <a:rPr sz="1100" spc="455" dirty="0">
                <a:latin typeface="Times New Roman"/>
                <a:cs typeface="Times New Roman"/>
              </a:rPr>
              <a:t> </a:t>
            </a:r>
            <a:r>
              <a:rPr sz="1100" dirty="0">
                <a:latin typeface="Times New Roman"/>
                <a:cs typeface="Times New Roman"/>
              </a:rPr>
              <a:t>All</a:t>
            </a:r>
            <a:r>
              <a:rPr sz="1100" spc="455" dirty="0">
                <a:latin typeface="Times New Roman"/>
                <a:cs typeface="Times New Roman"/>
              </a:rPr>
              <a:t> </a:t>
            </a:r>
            <a:r>
              <a:rPr sz="1100" spc="-25" dirty="0">
                <a:latin typeface="Times New Roman"/>
                <a:cs typeface="Times New Roman"/>
              </a:rPr>
              <a:t>the </a:t>
            </a:r>
            <a:r>
              <a:rPr sz="1100" dirty="0">
                <a:latin typeface="Times New Roman"/>
                <a:cs typeface="Times New Roman"/>
              </a:rPr>
              <a:t>information</a:t>
            </a:r>
            <a:r>
              <a:rPr sz="1100" spc="105" dirty="0">
                <a:latin typeface="Times New Roman"/>
                <a:cs typeface="Times New Roman"/>
              </a:rPr>
              <a:t> </a:t>
            </a:r>
            <a:r>
              <a:rPr sz="1100" dirty="0">
                <a:latin typeface="Times New Roman"/>
                <a:cs typeface="Times New Roman"/>
              </a:rPr>
              <a:t>furnished</a:t>
            </a:r>
            <a:r>
              <a:rPr sz="1100" spc="105" dirty="0">
                <a:latin typeface="Times New Roman"/>
                <a:cs typeface="Times New Roman"/>
              </a:rPr>
              <a:t> </a:t>
            </a:r>
            <a:r>
              <a:rPr sz="1100" dirty="0">
                <a:latin typeface="Times New Roman"/>
                <a:cs typeface="Times New Roman"/>
              </a:rPr>
              <a:t>in</a:t>
            </a:r>
            <a:r>
              <a:rPr sz="1100" spc="110" dirty="0">
                <a:latin typeface="Times New Roman"/>
                <a:cs typeface="Times New Roman"/>
              </a:rPr>
              <a:t> </a:t>
            </a:r>
            <a:r>
              <a:rPr sz="1100" dirty="0">
                <a:latin typeface="Times New Roman"/>
                <a:cs typeface="Times New Roman"/>
              </a:rPr>
              <a:t>this</a:t>
            </a:r>
            <a:r>
              <a:rPr sz="1100" spc="105" dirty="0">
                <a:latin typeface="Times New Roman"/>
                <a:cs typeface="Times New Roman"/>
              </a:rPr>
              <a:t> </a:t>
            </a:r>
            <a:r>
              <a:rPr sz="1100" dirty="0">
                <a:latin typeface="Times New Roman"/>
                <a:cs typeface="Times New Roman"/>
              </a:rPr>
              <a:t>project</a:t>
            </a:r>
            <a:r>
              <a:rPr sz="1100" spc="125" dirty="0">
                <a:latin typeface="Times New Roman"/>
                <a:cs typeface="Times New Roman"/>
              </a:rPr>
              <a:t> </a:t>
            </a:r>
            <a:r>
              <a:rPr sz="1100" dirty="0">
                <a:latin typeface="Times New Roman"/>
                <a:cs typeface="Times New Roman"/>
              </a:rPr>
              <a:t>report</a:t>
            </a:r>
            <a:r>
              <a:rPr sz="1100" spc="110" dirty="0">
                <a:latin typeface="Times New Roman"/>
                <a:cs typeface="Times New Roman"/>
              </a:rPr>
              <a:t> </a:t>
            </a:r>
            <a:r>
              <a:rPr sz="1100" dirty="0">
                <a:latin typeface="Times New Roman"/>
                <a:cs typeface="Times New Roman"/>
              </a:rPr>
              <a:t>is</a:t>
            </a:r>
            <a:r>
              <a:rPr sz="1100" spc="105" dirty="0">
                <a:latin typeface="Times New Roman"/>
                <a:cs typeface="Times New Roman"/>
              </a:rPr>
              <a:t> </a:t>
            </a:r>
            <a:r>
              <a:rPr sz="1100" dirty="0">
                <a:latin typeface="Times New Roman"/>
                <a:cs typeface="Times New Roman"/>
              </a:rPr>
              <a:t>based</a:t>
            </a:r>
            <a:r>
              <a:rPr sz="1100" spc="105" dirty="0">
                <a:latin typeface="Times New Roman"/>
                <a:cs typeface="Times New Roman"/>
              </a:rPr>
              <a:t> </a:t>
            </a:r>
            <a:r>
              <a:rPr sz="1100" dirty="0">
                <a:latin typeface="Times New Roman"/>
                <a:cs typeface="Times New Roman"/>
              </a:rPr>
              <a:t>on</a:t>
            </a:r>
            <a:r>
              <a:rPr sz="1100" spc="110" dirty="0">
                <a:latin typeface="Times New Roman"/>
                <a:cs typeface="Times New Roman"/>
              </a:rPr>
              <a:t> </a:t>
            </a:r>
            <a:r>
              <a:rPr sz="1100" dirty="0">
                <a:latin typeface="Times New Roman"/>
                <a:cs typeface="Times New Roman"/>
              </a:rPr>
              <a:t>my</a:t>
            </a:r>
            <a:r>
              <a:rPr sz="1100" spc="105" dirty="0">
                <a:latin typeface="Times New Roman"/>
                <a:cs typeface="Times New Roman"/>
              </a:rPr>
              <a:t> </a:t>
            </a:r>
            <a:r>
              <a:rPr sz="1100" dirty="0">
                <a:latin typeface="Times New Roman"/>
                <a:cs typeface="Times New Roman"/>
              </a:rPr>
              <a:t>own</a:t>
            </a:r>
            <a:r>
              <a:rPr sz="1100" spc="120" dirty="0">
                <a:latin typeface="Times New Roman"/>
                <a:cs typeface="Times New Roman"/>
              </a:rPr>
              <a:t> </a:t>
            </a:r>
            <a:r>
              <a:rPr sz="1100" dirty="0">
                <a:latin typeface="Times New Roman"/>
                <a:cs typeface="Times New Roman"/>
              </a:rPr>
              <a:t>intensive</a:t>
            </a:r>
            <a:r>
              <a:rPr sz="1100" spc="85" dirty="0">
                <a:latin typeface="Times New Roman"/>
                <a:cs typeface="Times New Roman"/>
              </a:rPr>
              <a:t> </a:t>
            </a:r>
            <a:r>
              <a:rPr sz="1100" dirty="0">
                <a:latin typeface="Times New Roman"/>
                <a:cs typeface="Times New Roman"/>
              </a:rPr>
              <a:t>work</a:t>
            </a:r>
            <a:r>
              <a:rPr sz="1100" spc="105" dirty="0">
                <a:latin typeface="Times New Roman"/>
                <a:cs typeface="Times New Roman"/>
              </a:rPr>
              <a:t> </a:t>
            </a:r>
            <a:r>
              <a:rPr sz="1100" dirty="0">
                <a:latin typeface="Times New Roman"/>
                <a:cs typeface="Times New Roman"/>
              </a:rPr>
              <a:t>and</a:t>
            </a:r>
            <a:r>
              <a:rPr sz="1100" spc="135" dirty="0">
                <a:latin typeface="Times New Roman"/>
                <a:cs typeface="Times New Roman"/>
              </a:rPr>
              <a:t> </a:t>
            </a:r>
            <a:r>
              <a:rPr sz="1100" spc="-25" dirty="0">
                <a:latin typeface="Times New Roman"/>
                <a:cs typeface="Times New Roman"/>
              </a:rPr>
              <a:t>is </a:t>
            </a:r>
            <a:r>
              <a:rPr sz="1100" spc="-10" dirty="0">
                <a:latin typeface="Times New Roman"/>
                <a:cs typeface="Times New Roman"/>
              </a:rPr>
              <a:t>genuine.</a:t>
            </a:r>
            <a:endParaRPr sz="1100" dirty="0">
              <a:latin typeface="Times New Roman"/>
              <a:cs typeface="Times New Roman"/>
            </a:endParaRPr>
          </a:p>
        </p:txBody>
      </p:sp>
      <p:sp>
        <p:nvSpPr>
          <p:cNvPr id="3" name="object 3"/>
          <p:cNvSpPr txBox="1"/>
          <p:nvPr/>
        </p:nvSpPr>
        <p:spPr>
          <a:xfrm>
            <a:off x="1277628" y="3322062"/>
            <a:ext cx="2513965" cy="1727011"/>
          </a:xfrm>
          <a:prstGeom prst="rect">
            <a:avLst/>
          </a:prstGeom>
        </p:spPr>
        <p:txBody>
          <a:bodyPr vert="horz" wrap="square" lIns="0" tIns="15875" rIns="0" bIns="0" rtlCol="0">
            <a:spAutoFit/>
          </a:bodyPr>
          <a:lstStyle/>
          <a:p>
            <a:pPr>
              <a:lnSpc>
                <a:spcPct val="100000"/>
              </a:lnSpc>
              <a:spcBef>
                <a:spcPts val="130"/>
              </a:spcBef>
            </a:pPr>
            <a:endParaRPr sz="1100" dirty="0">
              <a:latin typeface="Times New Roman"/>
              <a:cs typeface="Times New Roman"/>
            </a:endParaRPr>
          </a:p>
          <a:p>
            <a:pPr marL="12700" marR="499109">
              <a:lnSpc>
                <a:spcPct val="196700"/>
              </a:lnSpc>
            </a:pPr>
            <a:r>
              <a:rPr sz="1100" dirty="0">
                <a:latin typeface="Times New Roman"/>
                <a:cs typeface="Times New Roman"/>
              </a:rPr>
              <a:t>Name</a:t>
            </a:r>
            <a:r>
              <a:rPr sz="1100" spc="35" dirty="0">
                <a:latin typeface="Times New Roman"/>
                <a:cs typeface="Times New Roman"/>
              </a:rPr>
              <a:t> </a:t>
            </a:r>
            <a:r>
              <a:rPr sz="1100" dirty="0">
                <a:latin typeface="Times New Roman"/>
                <a:cs typeface="Times New Roman"/>
              </a:rPr>
              <a:t>of</a:t>
            </a:r>
            <a:r>
              <a:rPr sz="1100" spc="50" dirty="0">
                <a:latin typeface="Times New Roman"/>
                <a:cs typeface="Times New Roman"/>
              </a:rPr>
              <a:t> </a:t>
            </a:r>
            <a:r>
              <a:rPr sz="1100" dirty="0">
                <a:latin typeface="Times New Roman"/>
                <a:cs typeface="Times New Roman"/>
              </a:rPr>
              <a:t>Student</a:t>
            </a:r>
            <a:r>
              <a:rPr sz="1100" spc="45" dirty="0">
                <a:latin typeface="Times New Roman"/>
                <a:cs typeface="Times New Roman"/>
              </a:rPr>
              <a:t> </a:t>
            </a:r>
            <a:r>
              <a:rPr lang="en-US" sz="1100" spc="45" dirty="0">
                <a:latin typeface="Times New Roman"/>
                <a:cs typeface="Times New Roman"/>
              </a:rPr>
              <a:t>:</a:t>
            </a:r>
            <a:r>
              <a:rPr lang="en-US" sz="1100" spc="-10" dirty="0">
                <a:latin typeface="Times New Roman"/>
                <a:cs typeface="Times New Roman"/>
              </a:rPr>
              <a:t>Harsh</a:t>
            </a:r>
            <a:r>
              <a:rPr sz="1100" spc="-10" dirty="0">
                <a:latin typeface="Times New Roman"/>
                <a:cs typeface="Times New Roman"/>
              </a:rPr>
              <a:t> </a:t>
            </a:r>
            <a:r>
              <a:rPr sz="1100" dirty="0">
                <a:latin typeface="Times New Roman"/>
                <a:cs typeface="Times New Roman"/>
              </a:rPr>
              <a:t>Registration</a:t>
            </a:r>
            <a:r>
              <a:rPr sz="1100" spc="110" dirty="0">
                <a:latin typeface="Times New Roman"/>
                <a:cs typeface="Times New Roman"/>
              </a:rPr>
              <a:t> </a:t>
            </a:r>
            <a:r>
              <a:rPr sz="1100" dirty="0">
                <a:latin typeface="Times New Roman"/>
                <a:cs typeface="Times New Roman"/>
              </a:rPr>
              <a:t>Number:</a:t>
            </a:r>
            <a:r>
              <a:rPr sz="1100" spc="80" dirty="0">
                <a:latin typeface="Times New Roman"/>
                <a:cs typeface="Times New Roman"/>
              </a:rPr>
              <a:t> </a:t>
            </a:r>
            <a:r>
              <a:rPr lang="en-US" sz="1100" spc="-10" dirty="0">
                <a:latin typeface="Times New Roman"/>
                <a:cs typeface="Times New Roman"/>
              </a:rPr>
              <a:t>12205435</a:t>
            </a:r>
          </a:p>
          <a:p>
            <a:pPr marL="12700" marR="499109">
              <a:lnSpc>
                <a:spcPct val="196700"/>
              </a:lnSpc>
            </a:pPr>
            <a:r>
              <a:rPr lang="en-US" sz="1100" spc="-10" dirty="0">
                <a:latin typeface="Times New Roman"/>
                <a:cs typeface="Times New Roman"/>
              </a:rPr>
              <a:t>Roll NO: 39</a:t>
            </a:r>
          </a:p>
          <a:p>
            <a:pPr marL="12700" marR="499109">
              <a:lnSpc>
                <a:spcPct val="196700"/>
              </a:lnSpc>
            </a:pPr>
            <a:r>
              <a:rPr lang="en-US" sz="1100" spc="-10" dirty="0">
                <a:latin typeface="Times New Roman"/>
                <a:cs typeface="Times New Roman"/>
              </a:rPr>
              <a:t>Section: KM005</a:t>
            </a:r>
            <a:endParaRPr sz="1100" dirty="0">
              <a:latin typeface="Times New Roman"/>
              <a:cs typeface="Times New Roman"/>
            </a:endParaRPr>
          </a:p>
          <a:p>
            <a:pPr>
              <a:lnSpc>
                <a:spcPct val="100000"/>
              </a:lnSpc>
              <a:spcBef>
                <a:spcPts val="305"/>
              </a:spcBef>
            </a:pPr>
            <a:endParaRPr sz="1100" dirty="0">
              <a:latin typeface="Times New Roman"/>
              <a:cs typeface="Times New Roman"/>
            </a:endParaRPr>
          </a:p>
        </p:txBody>
      </p:sp>
      <p:sp>
        <p:nvSpPr>
          <p:cNvPr id="4" name="object 4"/>
          <p:cNvSpPr txBox="1"/>
          <p:nvPr/>
        </p:nvSpPr>
        <p:spPr>
          <a:xfrm>
            <a:off x="4791928" y="6028623"/>
            <a:ext cx="1038860" cy="197485"/>
          </a:xfrm>
          <a:prstGeom prst="rect">
            <a:avLst/>
          </a:prstGeom>
        </p:spPr>
        <p:txBody>
          <a:bodyPr vert="horz" wrap="square" lIns="0" tIns="15875" rIns="0" bIns="0" rtlCol="0">
            <a:spAutoFit/>
          </a:bodyPr>
          <a:lstStyle/>
          <a:p>
            <a:pPr marL="12700">
              <a:lnSpc>
                <a:spcPct val="100000"/>
              </a:lnSpc>
              <a:spcBef>
                <a:spcPts val="125"/>
              </a:spcBef>
            </a:pPr>
            <a:r>
              <a:rPr sz="1100" dirty="0">
                <a:latin typeface="Times New Roman"/>
                <a:cs typeface="Times New Roman"/>
              </a:rPr>
              <a:t>Date:</a:t>
            </a:r>
            <a:r>
              <a:rPr sz="1100" spc="105" dirty="0">
                <a:latin typeface="Times New Roman"/>
                <a:cs typeface="Times New Roman"/>
              </a:rPr>
              <a:t> </a:t>
            </a:r>
            <a:r>
              <a:rPr sz="1100" dirty="0">
                <a:latin typeface="Times New Roman"/>
                <a:cs typeface="Times New Roman"/>
              </a:rPr>
              <a:t>08-11-</a:t>
            </a:r>
            <a:r>
              <a:rPr sz="1100" spc="-20" dirty="0">
                <a:latin typeface="Times New Roman"/>
                <a:cs typeface="Times New Roman"/>
              </a:rPr>
              <a:t>2024</a:t>
            </a:r>
            <a:endParaRPr sz="11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22C85-5758-5B8B-152D-4578AA901CB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A3962142-41AB-B30F-067F-FAE1DFF387C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52AD45E-453E-4FC9-29A7-07AE940C380A}"/>
              </a:ext>
            </a:extLst>
          </p:cNvPr>
          <p:cNvPicPr>
            <a:picLocks noChangeAspect="1"/>
          </p:cNvPicPr>
          <p:nvPr/>
        </p:nvPicPr>
        <p:blipFill>
          <a:blip r:embed="rId2"/>
          <a:stretch>
            <a:fillRect/>
          </a:stretch>
        </p:blipFill>
        <p:spPr>
          <a:xfrm>
            <a:off x="231546" y="381000"/>
            <a:ext cx="7309307" cy="409573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B55146A-E96E-A391-E641-78A68A827C52}"/>
              </a:ext>
            </a:extLst>
          </p:cNvPr>
          <p:cNvPicPr>
            <a:picLocks noChangeAspect="1"/>
          </p:cNvPicPr>
          <p:nvPr/>
        </p:nvPicPr>
        <p:blipFill>
          <a:blip r:embed="rId3"/>
          <a:stretch>
            <a:fillRect/>
          </a:stretch>
        </p:blipFill>
        <p:spPr>
          <a:xfrm>
            <a:off x="262437" y="4921238"/>
            <a:ext cx="7288281" cy="40957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159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6046-E89E-16A5-34EE-1CFEFD35C4C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5E2E2A1-01B4-1EE5-BC25-6A386FDD3B3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97306D9-F4A9-9C91-0553-83B4DDBE78DE}"/>
              </a:ext>
            </a:extLst>
          </p:cNvPr>
          <p:cNvPicPr>
            <a:picLocks noChangeAspect="1"/>
          </p:cNvPicPr>
          <p:nvPr/>
        </p:nvPicPr>
        <p:blipFill>
          <a:blip r:embed="rId2"/>
          <a:stretch>
            <a:fillRect/>
          </a:stretch>
        </p:blipFill>
        <p:spPr>
          <a:xfrm>
            <a:off x="190500" y="381000"/>
            <a:ext cx="7391400" cy="41872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86C3C1B-70F7-2E0D-118E-25D6D68B6C74}"/>
              </a:ext>
            </a:extLst>
          </p:cNvPr>
          <p:cNvPicPr>
            <a:picLocks noChangeAspect="1"/>
          </p:cNvPicPr>
          <p:nvPr/>
        </p:nvPicPr>
        <p:blipFill>
          <a:blip r:embed="rId3"/>
          <a:stretch>
            <a:fillRect/>
          </a:stretch>
        </p:blipFill>
        <p:spPr>
          <a:xfrm>
            <a:off x="190500" y="4996199"/>
            <a:ext cx="7437804" cy="4187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881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5769-A974-F04E-FFB3-01E384996A9D}"/>
              </a:ext>
            </a:extLst>
          </p:cNvPr>
          <p:cNvSpPr>
            <a:spLocks noGrp="1"/>
          </p:cNvSpPr>
          <p:nvPr>
            <p:ph type="title"/>
          </p:nvPr>
        </p:nvSpPr>
        <p:spPr>
          <a:xfrm>
            <a:off x="381000" y="4572009"/>
            <a:ext cx="3759835" cy="369332"/>
          </a:xfrm>
        </p:spPr>
        <p:txBody>
          <a:bodyPr/>
          <a:lstStyle/>
          <a:p>
            <a:r>
              <a:rPr lang="en-IN" dirty="0"/>
              <a:t>Payment Gateway : Stripe</a:t>
            </a:r>
          </a:p>
        </p:txBody>
      </p:sp>
      <p:sp>
        <p:nvSpPr>
          <p:cNvPr id="3" name="Text Placeholder 2">
            <a:extLst>
              <a:ext uri="{FF2B5EF4-FFF2-40B4-BE49-F238E27FC236}">
                <a16:creationId xmlns:a16="http://schemas.microsoft.com/office/drawing/2014/main" id="{08A61336-B1C4-7B9E-7E48-603F592F0F7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50EC7AC4-378D-93DF-2B53-07AB82FE2CC9}"/>
              </a:ext>
            </a:extLst>
          </p:cNvPr>
          <p:cNvPicPr>
            <a:picLocks noChangeAspect="1"/>
          </p:cNvPicPr>
          <p:nvPr/>
        </p:nvPicPr>
        <p:blipFill>
          <a:blip r:embed="rId2"/>
          <a:stretch>
            <a:fillRect/>
          </a:stretch>
        </p:blipFill>
        <p:spPr>
          <a:xfrm>
            <a:off x="217692" y="592014"/>
            <a:ext cx="7420232" cy="311835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1D54FA1-2D56-980B-9C1D-CC14E784FDE9}"/>
              </a:ext>
            </a:extLst>
          </p:cNvPr>
          <p:cNvPicPr>
            <a:picLocks noChangeAspect="1"/>
          </p:cNvPicPr>
          <p:nvPr/>
        </p:nvPicPr>
        <p:blipFill>
          <a:blip r:embed="rId3"/>
          <a:stretch>
            <a:fillRect/>
          </a:stretch>
        </p:blipFill>
        <p:spPr>
          <a:xfrm>
            <a:off x="238287" y="5147262"/>
            <a:ext cx="7239073" cy="4038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817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D6D2-6392-C27C-77E5-71E8B8FF8C95}"/>
              </a:ext>
            </a:extLst>
          </p:cNvPr>
          <p:cNvSpPr>
            <a:spLocks noGrp="1"/>
          </p:cNvSpPr>
          <p:nvPr>
            <p:ph type="title"/>
          </p:nvPr>
        </p:nvSpPr>
        <p:spPr>
          <a:xfrm>
            <a:off x="222158" y="4627602"/>
            <a:ext cx="3759835" cy="369332"/>
          </a:xfrm>
        </p:spPr>
        <p:txBody>
          <a:bodyPr/>
          <a:lstStyle/>
          <a:p>
            <a:r>
              <a:rPr lang="en-IN" dirty="0"/>
              <a:t>Admin Panel: Images</a:t>
            </a:r>
          </a:p>
        </p:txBody>
      </p:sp>
      <p:sp>
        <p:nvSpPr>
          <p:cNvPr id="3" name="Text Placeholder 2">
            <a:extLst>
              <a:ext uri="{FF2B5EF4-FFF2-40B4-BE49-F238E27FC236}">
                <a16:creationId xmlns:a16="http://schemas.microsoft.com/office/drawing/2014/main" id="{606A7E73-C595-E1A2-3B49-A24B9B1BCC0D}"/>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90FA082-BF69-D281-4D13-EE972663C06B}"/>
              </a:ext>
            </a:extLst>
          </p:cNvPr>
          <p:cNvPicPr>
            <a:picLocks noChangeAspect="1"/>
          </p:cNvPicPr>
          <p:nvPr/>
        </p:nvPicPr>
        <p:blipFill>
          <a:blip r:embed="rId2"/>
          <a:stretch>
            <a:fillRect/>
          </a:stretch>
        </p:blipFill>
        <p:spPr>
          <a:xfrm>
            <a:off x="182503" y="152400"/>
            <a:ext cx="7295131" cy="41148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BAE0F51-613C-BE8C-BEF4-D6574B71A50C}"/>
              </a:ext>
            </a:extLst>
          </p:cNvPr>
          <p:cNvPicPr>
            <a:picLocks noChangeAspect="1"/>
          </p:cNvPicPr>
          <p:nvPr/>
        </p:nvPicPr>
        <p:blipFill>
          <a:blip r:embed="rId3"/>
          <a:stretch>
            <a:fillRect/>
          </a:stretch>
        </p:blipFill>
        <p:spPr>
          <a:xfrm>
            <a:off x="182503" y="5090299"/>
            <a:ext cx="7295131" cy="4167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206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CFDF-9FE2-8F72-E889-D31A3908864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3FEF39F2-A248-1B34-EB3E-0686C6D3D6C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904286C-FCF5-E964-C3E6-D4CB65BAD0E3}"/>
              </a:ext>
            </a:extLst>
          </p:cNvPr>
          <p:cNvPicPr>
            <a:picLocks noChangeAspect="1"/>
          </p:cNvPicPr>
          <p:nvPr/>
        </p:nvPicPr>
        <p:blipFill>
          <a:blip r:embed="rId2"/>
          <a:stretch>
            <a:fillRect/>
          </a:stretch>
        </p:blipFill>
        <p:spPr>
          <a:xfrm>
            <a:off x="533400" y="533400"/>
            <a:ext cx="6959844" cy="39624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FDAA494-51F2-FE25-0618-4D0F1C4C7A3F}"/>
              </a:ext>
            </a:extLst>
          </p:cNvPr>
          <p:cNvPicPr>
            <a:picLocks noChangeAspect="1"/>
          </p:cNvPicPr>
          <p:nvPr/>
        </p:nvPicPr>
        <p:blipFill>
          <a:blip r:embed="rId3"/>
          <a:stretch>
            <a:fillRect/>
          </a:stretch>
        </p:blipFill>
        <p:spPr>
          <a:xfrm>
            <a:off x="281215" y="5867400"/>
            <a:ext cx="7278905" cy="2258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0723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BDD4-5BD9-3F63-EE1A-D3B612E542A8}"/>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100519E2-65F4-AB20-C0D9-B407D21B982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0BA8C9-EDD5-C888-1949-8B58C37A7994}"/>
              </a:ext>
            </a:extLst>
          </p:cNvPr>
          <p:cNvPicPr>
            <a:picLocks noChangeAspect="1"/>
          </p:cNvPicPr>
          <p:nvPr/>
        </p:nvPicPr>
        <p:blipFill>
          <a:blip r:embed="rId2"/>
          <a:stretch>
            <a:fillRect/>
          </a:stretch>
        </p:blipFill>
        <p:spPr>
          <a:xfrm>
            <a:off x="304800" y="609600"/>
            <a:ext cx="7162800" cy="402257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C357774-979F-488F-F51B-D779FDE9D99E}"/>
              </a:ext>
            </a:extLst>
          </p:cNvPr>
          <p:cNvPicPr>
            <a:picLocks noChangeAspect="1"/>
          </p:cNvPicPr>
          <p:nvPr/>
        </p:nvPicPr>
        <p:blipFill>
          <a:blip r:embed="rId3"/>
          <a:stretch>
            <a:fillRect/>
          </a:stretch>
        </p:blipFill>
        <p:spPr>
          <a:xfrm>
            <a:off x="302741" y="5062151"/>
            <a:ext cx="7152096" cy="40225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6189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055370">
              <a:lnSpc>
                <a:spcPct val="100000"/>
              </a:lnSpc>
              <a:spcBef>
                <a:spcPts val="100"/>
              </a:spcBef>
            </a:pPr>
            <a:r>
              <a:rPr spc="-10" dirty="0"/>
              <a:t>Conclusion</a:t>
            </a:r>
          </a:p>
        </p:txBody>
      </p:sp>
      <p:sp>
        <p:nvSpPr>
          <p:cNvPr id="3" name="object 3"/>
          <p:cNvSpPr txBox="1"/>
          <p:nvPr/>
        </p:nvSpPr>
        <p:spPr>
          <a:xfrm>
            <a:off x="837996" y="1375917"/>
            <a:ext cx="6075680" cy="8640186"/>
          </a:xfrm>
          <a:prstGeom prst="rect">
            <a:avLst/>
          </a:prstGeom>
        </p:spPr>
        <p:txBody>
          <a:bodyPr vert="horz" wrap="square" lIns="0" tIns="22225" rIns="0" bIns="0" rtlCol="0">
            <a:spAutoFit/>
          </a:bodyPr>
          <a:lstStyle/>
          <a:p>
            <a:r>
              <a:rPr lang="en-US" sz="1600" dirty="0">
                <a:solidFill>
                  <a:srgbClr val="0E0E0E"/>
                </a:solidFill>
                <a:effectLst/>
                <a:latin typeface="Times New Roman" panose="02020603050405020304" pitchFamily="18" charset="0"/>
                <a:cs typeface="Times New Roman" panose="02020603050405020304" pitchFamily="18" charset="0"/>
              </a:rPr>
              <a:t>The "Bazaar" e-commerce project is a robust demonstration of how the MERN stack can be used to build a scalable, dynamic, and user-friendly online shopping platform. Using MongoDB, Express.js , React, and Node.js, this project provides a seamless shopping experience, enabling users to browse products, add items to their cart, and place orders efficiently.</a:t>
            </a:r>
          </a:p>
          <a:p>
            <a:endParaRPr lang="en-US" sz="1600" dirty="0">
              <a:solidFill>
                <a:srgbClr val="0E0E0E"/>
              </a:solidFill>
              <a:effectLst/>
              <a:latin typeface="Times New Roman" panose="02020603050405020304" pitchFamily="18" charset="0"/>
              <a:cs typeface="Times New Roman" panose="02020603050405020304" pitchFamily="18" charset="0"/>
            </a:endParaRPr>
          </a:p>
          <a:p>
            <a:r>
              <a:rPr lang="en-US" sz="1600" dirty="0">
                <a:solidFill>
                  <a:srgbClr val="0E0E0E"/>
                </a:solidFill>
                <a:effectLst/>
                <a:latin typeface="Times New Roman" panose="02020603050405020304" pitchFamily="18" charset="0"/>
                <a:cs typeface="Times New Roman" panose="02020603050405020304" pitchFamily="18" charset="0"/>
              </a:rPr>
              <a:t>MongoDB serves as the database, allowing flexible storage for essential data like user profiles, product details, and order histories. Its document-oriented structure provides scalability, enabling the platform to grow as the product catalog and user base expand. Express.js is utilized as the backend framework, handling API requests, authentication, and data processing. This enables smooth interaction between the front end and back end, ensuring efficient data flow and server-side functionality.</a:t>
            </a:r>
          </a:p>
          <a:p>
            <a:endParaRPr lang="en-US" sz="1600" dirty="0">
              <a:solidFill>
                <a:srgbClr val="0E0E0E"/>
              </a:solidFill>
              <a:effectLst/>
              <a:latin typeface="Times New Roman" panose="02020603050405020304" pitchFamily="18" charset="0"/>
              <a:cs typeface="Times New Roman" panose="02020603050405020304" pitchFamily="18" charset="0"/>
            </a:endParaRPr>
          </a:p>
          <a:p>
            <a:r>
              <a:rPr lang="en-US" sz="1600" dirty="0">
                <a:solidFill>
                  <a:srgbClr val="0E0E0E"/>
                </a:solidFill>
                <a:effectLst/>
                <a:latin typeface="Times New Roman" panose="02020603050405020304" pitchFamily="18" charset="0"/>
                <a:cs typeface="Times New Roman" panose="02020603050405020304" pitchFamily="18" charset="0"/>
              </a:rPr>
              <a:t>React is used to build an intuitive and responsive user interface, creating an engaging shopping experience across devices. Its component-based architecture allows for reusable UI components, improving performance and facilitating a fast, interactive user experience. Node.js serves as the runtime environment for executing JavaScript on the server side, handling concurrent requests, such as order processing and payment integration, with speed and efficiency.</a:t>
            </a:r>
          </a:p>
          <a:p>
            <a:endParaRPr lang="en-US" sz="1600" dirty="0">
              <a:solidFill>
                <a:srgbClr val="0E0E0E"/>
              </a:solidFill>
              <a:effectLst/>
              <a:latin typeface="Times New Roman" panose="02020603050405020304" pitchFamily="18" charset="0"/>
              <a:cs typeface="Times New Roman" panose="02020603050405020304" pitchFamily="18" charset="0"/>
            </a:endParaRPr>
          </a:p>
          <a:p>
            <a:r>
              <a:rPr lang="en-US" sz="1600" dirty="0">
                <a:solidFill>
                  <a:srgbClr val="0E0E0E"/>
                </a:solidFill>
                <a:effectLst/>
                <a:latin typeface="Times New Roman" panose="02020603050405020304" pitchFamily="18" charset="0"/>
                <a:cs typeface="Times New Roman" panose="02020603050405020304" pitchFamily="18" charset="0"/>
              </a:rPr>
              <a:t>The platform includes essential e-commerce features such as secure user authentication, payment gateway integration, and an admin panel for managing products, orders, and users. This provides administrators with the necessary tools to maintain and update the platform, ensuring smooth operation and data security.</a:t>
            </a:r>
          </a:p>
          <a:p>
            <a:endParaRPr lang="en-US" sz="1600" dirty="0">
              <a:solidFill>
                <a:srgbClr val="0E0E0E"/>
              </a:solidFill>
              <a:effectLst/>
              <a:latin typeface="Times New Roman" panose="02020603050405020304" pitchFamily="18" charset="0"/>
              <a:cs typeface="Times New Roman" panose="02020603050405020304" pitchFamily="18" charset="0"/>
            </a:endParaRPr>
          </a:p>
          <a:p>
            <a:r>
              <a:rPr lang="en-US" sz="1600" dirty="0">
                <a:solidFill>
                  <a:srgbClr val="0E0E0E"/>
                </a:solidFill>
                <a:effectLst/>
                <a:latin typeface="Times New Roman" panose="02020603050405020304" pitchFamily="18" charset="0"/>
                <a:cs typeface="Times New Roman" panose="02020603050405020304" pitchFamily="18" charset="0"/>
              </a:rPr>
              <a:t>In conclusion, "Bazaar" fulfills the core requirements of a modern e-commerce system, providing a comprehensive foundation that can be expanded to meet future business needs. The project demonstrates the effectiveness of the MERN stack in delivering a complete, real-world application.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277628" y="830397"/>
            <a:ext cx="4990465" cy="2186305"/>
          </a:xfrm>
          <a:prstGeom prst="rect">
            <a:avLst/>
          </a:prstGeom>
        </p:spPr>
        <p:txBody>
          <a:bodyPr vert="horz" wrap="square" lIns="0" tIns="15240" rIns="0" bIns="0" rtlCol="0">
            <a:spAutoFit/>
          </a:bodyPr>
          <a:lstStyle/>
          <a:p>
            <a:pPr marR="6985" algn="ctr">
              <a:lnSpc>
                <a:spcPct val="100000"/>
              </a:lnSpc>
              <a:spcBef>
                <a:spcPts val="120"/>
              </a:spcBef>
            </a:pPr>
            <a:r>
              <a:rPr sz="1300" b="1" spc="-10" dirty="0">
                <a:latin typeface="Times New Roman"/>
                <a:cs typeface="Times New Roman"/>
              </a:rPr>
              <a:t>CERTIFICATE</a:t>
            </a:r>
            <a:endParaRPr sz="1300" dirty="0">
              <a:latin typeface="Times New Roman"/>
              <a:cs typeface="Times New Roman"/>
            </a:endParaRPr>
          </a:p>
          <a:p>
            <a:pPr>
              <a:lnSpc>
                <a:spcPct val="100000"/>
              </a:lnSpc>
              <a:spcBef>
                <a:spcPts val="295"/>
              </a:spcBef>
            </a:pPr>
            <a:endParaRPr sz="1300" dirty="0">
              <a:latin typeface="Times New Roman"/>
              <a:cs typeface="Times New Roman"/>
            </a:endParaRPr>
          </a:p>
          <a:p>
            <a:pPr marL="12700" marR="5080" algn="just">
              <a:lnSpc>
                <a:spcPct val="147500"/>
              </a:lnSpc>
              <a:spcBef>
                <a:spcPts val="5"/>
              </a:spcBef>
            </a:pPr>
            <a:r>
              <a:rPr sz="1100" dirty="0">
                <a:latin typeface="Times New Roman"/>
                <a:cs typeface="Times New Roman"/>
              </a:rPr>
              <a:t>This</a:t>
            </a:r>
            <a:r>
              <a:rPr sz="1100" spc="114" dirty="0">
                <a:latin typeface="Times New Roman"/>
                <a:cs typeface="Times New Roman"/>
              </a:rPr>
              <a:t> </a:t>
            </a:r>
            <a:r>
              <a:rPr sz="1100" dirty="0">
                <a:latin typeface="Times New Roman"/>
                <a:cs typeface="Times New Roman"/>
              </a:rPr>
              <a:t>is</a:t>
            </a:r>
            <a:r>
              <a:rPr sz="1100" spc="125" dirty="0">
                <a:latin typeface="Times New Roman"/>
                <a:cs typeface="Times New Roman"/>
              </a:rPr>
              <a:t> </a:t>
            </a:r>
            <a:r>
              <a:rPr sz="1100" dirty="0">
                <a:latin typeface="Times New Roman"/>
                <a:cs typeface="Times New Roman"/>
              </a:rPr>
              <a:t>to</a:t>
            </a:r>
            <a:r>
              <a:rPr sz="1100" spc="140" dirty="0">
                <a:latin typeface="Times New Roman"/>
                <a:cs typeface="Times New Roman"/>
              </a:rPr>
              <a:t> </a:t>
            </a:r>
            <a:r>
              <a:rPr sz="1100" dirty="0">
                <a:latin typeface="Times New Roman"/>
                <a:cs typeface="Times New Roman"/>
              </a:rPr>
              <a:t>certify</a:t>
            </a:r>
            <a:r>
              <a:rPr sz="1100" spc="140" dirty="0">
                <a:latin typeface="Times New Roman"/>
                <a:cs typeface="Times New Roman"/>
              </a:rPr>
              <a:t> </a:t>
            </a:r>
            <a:r>
              <a:rPr sz="1100" dirty="0">
                <a:latin typeface="Times New Roman"/>
                <a:cs typeface="Times New Roman"/>
              </a:rPr>
              <a:t>that</a:t>
            </a:r>
            <a:r>
              <a:rPr sz="1100" spc="135" dirty="0">
                <a:latin typeface="Times New Roman"/>
                <a:cs typeface="Times New Roman"/>
              </a:rPr>
              <a:t> </a:t>
            </a:r>
            <a:r>
              <a:rPr sz="1100" dirty="0">
                <a:latin typeface="Times New Roman"/>
                <a:cs typeface="Times New Roman"/>
              </a:rPr>
              <a:t>the</a:t>
            </a:r>
            <a:r>
              <a:rPr sz="1100" spc="125" dirty="0">
                <a:latin typeface="Times New Roman"/>
                <a:cs typeface="Times New Roman"/>
              </a:rPr>
              <a:t> </a:t>
            </a:r>
            <a:r>
              <a:rPr sz="1100" dirty="0">
                <a:latin typeface="Times New Roman"/>
                <a:cs typeface="Times New Roman"/>
              </a:rPr>
              <a:t>declaration</a:t>
            </a:r>
            <a:r>
              <a:rPr sz="1100" spc="145" dirty="0">
                <a:latin typeface="Times New Roman"/>
                <a:cs typeface="Times New Roman"/>
              </a:rPr>
              <a:t> </a:t>
            </a:r>
            <a:r>
              <a:rPr sz="1100" dirty="0">
                <a:latin typeface="Times New Roman"/>
                <a:cs typeface="Times New Roman"/>
              </a:rPr>
              <a:t>statement</a:t>
            </a:r>
            <a:r>
              <a:rPr sz="1100" spc="135" dirty="0">
                <a:latin typeface="Times New Roman"/>
                <a:cs typeface="Times New Roman"/>
              </a:rPr>
              <a:t> </a:t>
            </a:r>
            <a:r>
              <a:rPr sz="1100" dirty="0">
                <a:latin typeface="Times New Roman"/>
                <a:cs typeface="Times New Roman"/>
              </a:rPr>
              <a:t>made</a:t>
            </a:r>
            <a:r>
              <a:rPr sz="1100" spc="135" dirty="0">
                <a:latin typeface="Times New Roman"/>
                <a:cs typeface="Times New Roman"/>
              </a:rPr>
              <a:t> </a:t>
            </a:r>
            <a:r>
              <a:rPr sz="1100" dirty="0">
                <a:latin typeface="Times New Roman"/>
                <a:cs typeface="Times New Roman"/>
              </a:rPr>
              <a:t>by</a:t>
            </a:r>
            <a:r>
              <a:rPr sz="1100" spc="110" dirty="0">
                <a:latin typeface="Times New Roman"/>
                <a:cs typeface="Times New Roman"/>
              </a:rPr>
              <a:t> </a:t>
            </a:r>
            <a:r>
              <a:rPr sz="1100" dirty="0">
                <a:latin typeface="Times New Roman"/>
                <a:cs typeface="Times New Roman"/>
              </a:rPr>
              <a:t>the</a:t>
            </a:r>
            <a:r>
              <a:rPr sz="1100" spc="100" dirty="0">
                <a:latin typeface="Times New Roman"/>
                <a:cs typeface="Times New Roman"/>
              </a:rPr>
              <a:t> </a:t>
            </a:r>
            <a:r>
              <a:rPr sz="1100" dirty="0">
                <a:latin typeface="Times New Roman"/>
                <a:cs typeface="Times New Roman"/>
              </a:rPr>
              <a:t>students</a:t>
            </a:r>
            <a:r>
              <a:rPr sz="1100" spc="140" dirty="0">
                <a:latin typeface="Times New Roman"/>
                <a:cs typeface="Times New Roman"/>
              </a:rPr>
              <a:t> </a:t>
            </a:r>
            <a:r>
              <a:rPr sz="1100" dirty="0">
                <a:latin typeface="Times New Roman"/>
                <a:cs typeface="Times New Roman"/>
              </a:rPr>
              <a:t>is</a:t>
            </a:r>
            <a:r>
              <a:rPr sz="1100" spc="125" dirty="0">
                <a:latin typeface="Times New Roman"/>
                <a:cs typeface="Times New Roman"/>
              </a:rPr>
              <a:t> </a:t>
            </a:r>
            <a:r>
              <a:rPr sz="1100" dirty="0">
                <a:latin typeface="Times New Roman"/>
                <a:cs typeface="Times New Roman"/>
              </a:rPr>
              <a:t>correct</a:t>
            </a:r>
            <a:r>
              <a:rPr sz="1100" spc="140" dirty="0">
                <a:latin typeface="Times New Roman"/>
                <a:cs typeface="Times New Roman"/>
              </a:rPr>
              <a:t> </a:t>
            </a:r>
            <a:r>
              <a:rPr sz="1100" dirty="0">
                <a:latin typeface="Times New Roman"/>
                <a:cs typeface="Times New Roman"/>
              </a:rPr>
              <a:t>to</a:t>
            </a:r>
            <a:r>
              <a:rPr sz="1100" spc="140" dirty="0">
                <a:latin typeface="Times New Roman"/>
                <a:cs typeface="Times New Roman"/>
              </a:rPr>
              <a:t> </a:t>
            </a:r>
            <a:r>
              <a:rPr sz="1100" spc="-25" dirty="0">
                <a:latin typeface="Times New Roman"/>
                <a:cs typeface="Times New Roman"/>
              </a:rPr>
              <a:t>the </a:t>
            </a:r>
            <a:r>
              <a:rPr sz="1100" dirty="0">
                <a:latin typeface="Times New Roman"/>
                <a:cs typeface="Times New Roman"/>
              </a:rPr>
              <a:t>bestof</a:t>
            </a:r>
            <a:r>
              <a:rPr sz="1100" spc="190" dirty="0">
                <a:latin typeface="Times New Roman"/>
                <a:cs typeface="Times New Roman"/>
              </a:rPr>
              <a:t> </a:t>
            </a:r>
            <a:r>
              <a:rPr sz="1100" dirty="0">
                <a:latin typeface="Times New Roman"/>
                <a:cs typeface="Times New Roman"/>
              </a:rPr>
              <a:t>my</a:t>
            </a:r>
            <a:r>
              <a:rPr sz="1100" spc="200" dirty="0">
                <a:latin typeface="Times New Roman"/>
                <a:cs typeface="Times New Roman"/>
              </a:rPr>
              <a:t> </a:t>
            </a:r>
            <a:r>
              <a:rPr sz="1100" dirty="0">
                <a:latin typeface="Times New Roman"/>
                <a:cs typeface="Times New Roman"/>
              </a:rPr>
              <a:t>knowledge</a:t>
            </a:r>
            <a:r>
              <a:rPr sz="1100" spc="195" dirty="0">
                <a:latin typeface="Times New Roman"/>
                <a:cs typeface="Times New Roman"/>
              </a:rPr>
              <a:t> </a:t>
            </a:r>
            <a:r>
              <a:rPr sz="1100" dirty="0">
                <a:latin typeface="Times New Roman"/>
                <a:cs typeface="Times New Roman"/>
              </a:rPr>
              <a:t>and</a:t>
            </a:r>
            <a:r>
              <a:rPr sz="1100" spc="200" dirty="0">
                <a:latin typeface="Times New Roman"/>
                <a:cs typeface="Times New Roman"/>
              </a:rPr>
              <a:t> </a:t>
            </a:r>
            <a:r>
              <a:rPr sz="1100" dirty="0">
                <a:latin typeface="Times New Roman"/>
                <a:cs typeface="Times New Roman"/>
              </a:rPr>
              <a:t>belief.</a:t>
            </a:r>
            <a:r>
              <a:rPr sz="1100" spc="195" dirty="0">
                <a:latin typeface="Times New Roman"/>
                <a:cs typeface="Times New Roman"/>
              </a:rPr>
              <a:t> </a:t>
            </a:r>
            <a:r>
              <a:rPr sz="1100" dirty="0">
                <a:latin typeface="Times New Roman"/>
                <a:cs typeface="Times New Roman"/>
              </a:rPr>
              <a:t>He</a:t>
            </a:r>
            <a:r>
              <a:rPr sz="1100" spc="204" dirty="0">
                <a:latin typeface="Times New Roman"/>
                <a:cs typeface="Times New Roman"/>
              </a:rPr>
              <a:t> </a:t>
            </a:r>
            <a:r>
              <a:rPr sz="1100" dirty="0">
                <a:latin typeface="Times New Roman"/>
                <a:cs typeface="Times New Roman"/>
              </a:rPr>
              <a:t>has</a:t>
            </a:r>
            <a:r>
              <a:rPr sz="1100" spc="200" dirty="0">
                <a:latin typeface="Times New Roman"/>
                <a:cs typeface="Times New Roman"/>
              </a:rPr>
              <a:t> </a:t>
            </a:r>
            <a:r>
              <a:rPr sz="1100" dirty="0">
                <a:latin typeface="Times New Roman"/>
                <a:cs typeface="Times New Roman"/>
              </a:rPr>
              <a:t>completed</a:t>
            </a:r>
            <a:r>
              <a:rPr sz="1100" spc="190" dirty="0">
                <a:latin typeface="Times New Roman"/>
                <a:cs typeface="Times New Roman"/>
              </a:rPr>
              <a:t> </a:t>
            </a:r>
            <a:r>
              <a:rPr sz="1100" dirty="0">
                <a:latin typeface="Times New Roman"/>
                <a:cs typeface="Times New Roman"/>
              </a:rPr>
              <a:t>this</a:t>
            </a:r>
            <a:r>
              <a:rPr sz="1100" spc="200" dirty="0">
                <a:latin typeface="Times New Roman"/>
                <a:cs typeface="Times New Roman"/>
              </a:rPr>
              <a:t> </a:t>
            </a:r>
            <a:r>
              <a:rPr sz="1100" dirty="0">
                <a:latin typeface="Times New Roman"/>
                <a:cs typeface="Times New Roman"/>
              </a:rPr>
              <a:t>Project</a:t>
            </a:r>
            <a:r>
              <a:rPr sz="1100" spc="200" dirty="0">
                <a:latin typeface="Times New Roman"/>
                <a:cs typeface="Times New Roman"/>
              </a:rPr>
              <a:t> </a:t>
            </a:r>
            <a:r>
              <a:rPr sz="1100" dirty="0">
                <a:latin typeface="Times New Roman"/>
                <a:cs typeface="Times New Roman"/>
              </a:rPr>
              <a:t>under</a:t>
            </a:r>
            <a:r>
              <a:rPr sz="1100" spc="204" dirty="0">
                <a:latin typeface="Times New Roman"/>
                <a:cs typeface="Times New Roman"/>
              </a:rPr>
              <a:t> </a:t>
            </a:r>
            <a:r>
              <a:rPr sz="1100" dirty="0">
                <a:latin typeface="Times New Roman"/>
                <a:cs typeface="Times New Roman"/>
              </a:rPr>
              <a:t>my</a:t>
            </a:r>
            <a:r>
              <a:rPr sz="1100" spc="200" dirty="0">
                <a:latin typeface="Times New Roman"/>
                <a:cs typeface="Times New Roman"/>
              </a:rPr>
              <a:t> </a:t>
            </a:r>
            <a:r>
              <a:rPr sz="1100" spc="-10" dirty="0">
                <a:latin typeface="Times New Roman"/>
                <a:cs typeface="Times New Roman"/>
              </a:rPr>
              <a:t>guidance </a:t>
            </a:r>
            <a:r>
              <a:rPr sz="1100" dirty="0">
                <a:latin typeface="Times New Roman"/>
                <a:cs typeface="Times New Roman"/>
              </a:rPr>
              <a:t>and</a:t>
            </a:r>
            <a:r>
              <a:rPr sz="1100" spc="85" dirty="0">
                <a:latin typeface="Times New Roman"/>
                <a:cs typeface="Times New Roman"/>
              </a:rPr>
              <a:t> </a:t>
            </a:r>
            <a:r>
              <a:rPr sz="1100" dirty="0">
                <a:latin typeface="Times New Roman"/>
                <a:cs typeface="Times New Roman"/>
              </a:rPr>
              <a:t>supervision.</a:t>
            </a:r>
            <a:r>
              <a:rPr sz="1100" spc="95" dirty="0">
                <a:latin typeface="Times New Roman"/>
                <a:cs typeface="Times New Roman"/>
              </a:rPr>
              <a:t> </a:t>
            </a:r>
            <a:r>
              <a:rPr sz="1100" dirty="0">
                <a:latin typeface="Times New Roman"/>
                <a:cs typeface="Times New Roman"/>
              </a:rPr>
              <a:t>The</a:t>
            </a:r>
            <a:r>
              <a:rPr sz="1100" spc="80" dirty="0">
                <a:latin typeface="Times New Roman"/>
                <a:cs typeface="Times New Roman"/>
              </a:rPr>
              <a:t> </a:t>
            </a:r>
            <a:r>
              <a:rPr sz="1100" dirty="0">
                <a:latin typeface="Times New Roman"/>
                <a:cs typeface="Times New Roman"/>
              </a:rPr>
              <a:t>present</a:t>
            </a:r>
            <a:r>
              <a:rPr sz="1100" spc="95" dirty="0">
                <a:latin typeface="Times New Roman"/>
                <a:cs typeface="Times New Roman"/>
              </a:rPr>
              <a:t> </a:t>
            </a:r>
            <a:r>
              <a:rPr sz="1100" dirty="0">
                <a:latin typeface="Times New Roman"/>
                <a:cs typeface="Times New Roman"/>
              </a:rPr>
              <a:t>work</a:t>
            </a:r>
            <a:r>
              <a:rPr sz="1100" spc="85" dirty="0">
                <a:latin typeface="Times New Roman"/>
                <a:cs typeface="Times New Roman"/>
              </a:rPr>
              <a:t> </a:t>
            </a:r>
            <a:r>
              <a:rPr sz="1100" dirty="0">
                <a:latin typeface="Times New Roman"/>
                <a:cs typeface="Times New Roman"/>
              </a:rPr>
              <a:t>is</a:t>
            </a:r>
            <a:r>
              <a:rPr sz="1100" spc="95" dirty="0">
                <a:latin typeface="Times New Roman"/>
                <a:cs typeface="Times New Roman"/>
              </a:rPr>
              <a:t> </a:t>
            </a:r>
            <a:r>
              <a:rPr sz="1100" dirty="0">
                <a:latin typeface="Times New Roman"/>
                <a:cs typeface="Times New Roman"/>
              </a:rPr>
              <a:t>the</a:t>
            </a:r>
            <a:r>
              <a:rPr sz="1100" spc="90" dirty="0">
                <a:latin typeface="Times New Roman"/>
                <a:cs typeface="Times New Roman"/>
              </a:rPr>
              <a:t> </a:t>
            </a:r>
            <a:r>
              <a:rPr sz="1100" dirty="0">
                <a:latin typeface="Times New Roman"/>
                <a:cs typeface="Times New Roman"/>
              </a:rPr>
              <a:t>result</a:t>
            </a:r>
            <a:r>
              <a:rPr sz="1100" spc="90" dirty="0">
                <a:latin typeface="Times New Roman"/>
                <a:cs typeface="Times New Roman"/>
              </a:rPr>
              <a:t> </a:t>
            </a:r>
            <a:r>
              <a:rPr sz="1100" dirty="0">
                <a:latin typeface="Times New Roman"/>
                <a:cs typeface="Times New Roman"/>
              </a:rPr>
              <a:t>of</a:t>
            </a:r>
            <a:r>
              <a:rPr sz="1100" spc="90" dirty="0">
                <a:latin typeface="Times New Roman"/>
                <a:cs typeface="Times New Roman"/>
              </a:rPr>
              <a:t> </a:t>
            </a:r>
            <a:r>
              <a:rPr sz="1100" dirty="0">
                <a:latin typeface="Times New Roman"/>
                <a:cs typeface="Times New Roman"/>
              </a:rPr>
              <a:t>his</a:t>
            </a:r>
            <a:r>
              <a:rPr sz="1100" spc="114" dirty="0">
                <a:latin typeface="Times New Roman"/>
                <a:cs typeface="Times New Roman"/>
              </a:rPr>
              <a:t> </a:t>
            </a:r>
            <a:r>
              <a:rPr sz="1100" dirty="0">
                <a:latin typeface="Times New Roman"/>
                <a:cs typeface="Times New Roman"/>
              </a:rPr>
              <a:t>original</a:t>
            </a:r>
            <a:r>
              <a:rPr sz="1100" spc="95" dirty="0">
                <a:latin typeface="Times New Roman"/>
                <a:cs typeface="Times New Roman"/>
              </a:rPr>
              <a:t> </a:t>
            </a:r>
            <a:r>
              <a:rPr sz="1100" dirty="0">
                <a:latin typeface="Times New Roman"/>
                <a:cs typeface="Times New Roman"/>
              </a:rPr>
              <a:t>investigation,</a:t>
            </a:r>
            <a:r>
              <a:rPr sz="1100" spc="90" dirty="0">
                <a:latin typeface="Times New Roman"/>
                <a:cs typeface="Times New Roman"/>
              </a:rPr>
              <a:t> </a:t>
            </a:r>
            <a:r>
              <a:rPr sz="1100" dirty="0">
                <a:latin typeface="Times New Roman"/>
                <a:cs typeface="Times New Roman"/>
              </a:rPr>
              <a:t>effort</a:t>
            </a:r>
            <a:r>
              <a:rPr sz="1100" spc="114" dirty="0">
                <a:latin typeface="Times New Roman"/>
                <a:cs typeface="Times New Roman"/>
              </a:rPr>
              <a:t> </a:t>
            </a:r>
            <a:r>
              <a:rPr sz="1100" spc="-25" dirty="0">
                <a:latin typeface="Times New Roman"/>
                <a:cs typeface="Times New Roman"/>
              </a:rPr>
              <a:t>and </a:t>
            </a:r>
            <a:r>
              <a:rPr sz="1100" dirty="0">
                <a:latin typeface="Times New Roman"/>
                <a:cs typeface="Times New Roman"/>
              </a:rPr>
              <a:t>study.</a:t>
            </a:r>
            <a:r>
              <a:rPr sz="1100" spc="280" dirty="0">
                <a:latin typeface="Times New Roman"/>
                <a:cs typeface="Times New Roman"/>
              </a:rPr>
              <a:t> </a:t>
            </a:r>
            <a:r>
              <a:rPr sz="1100" dirty="0">
                <a:latin typeface="Times New Roman"/>
                <a:cs typeface="Times New Roman"/>
              </a:rPr>
              <a:t>No</a:t>
            </a:r>
            <a:r>
              <a:rPr sz="1100" spc="285" dirty="0">
                <a:latin typeface="Times New Roman"/>
                <a:cs typeface="Times New Roman"/>
              </a:rPr>
              <a:t> </a:t>
            </a:r>
            <a:r>
              <a:rPr sz="1100" dirty="0">
                <a:latin typeface="Times New Roman"/>
                <a:cs typeface="Times New Roman"/>
              </a:rPr>
              <a:t>part</a:t>
            </a:r>
            <a:r>
              <a:rPr sz="1100" spc="285" dirty="0">
                <a:latin typeface="Times New Roman"/>
                <a:cs typeface="Times New Roman"/>
              </a:rPr>
              <a:t> </a:t>
            </a:r>
            <a:r>
              <a:rPr sz="1100" dirty="0">
                <a:latin typeface="Times New Roman"/>
                <a:cs typeface="Times New Roman"/>
              </a:rPr>
              <a:t>of</a:t>
            </a:r>
            <a:r>
              <a:rPr sz="1100" spc="280" dirty="0">
                <a:latin typeface="Times New Roman"/>
                <a:cs typeface="Times New Roman"/>
              </a:rPr>
              <a:t> </a:t>
            </a:r>
            <a:r>
              <a:rPr sz="1100" dirty="0">
                <a:latin typeface="Times New Roman"/>
                <a:cs typeface="Times New Roman"/>
              </a:rPr>
              <a:t>the</a:t>
            </a:r>
            <a:r>
              <a:rPr sz="1100" spc="295" dirty="0">
                <a:latin typeface="Times New Roman"/>
                <a:cs typeface="Times New Roman"/>
              </a:rPr>
              <a:t> </a:t>
            </a:r>
            <a:r>
              <a:rPr sz="1100" dirty="0">
                <a:latin typeface="Times New Roman"/>
                <a:cs typeface="Times New Roman"/>
              </a:rPr>
              <a:t>work</a:t>
            </a:r>
            <a:r>
              <a:rPr sz="1100" spc="285" dirty="0">
                <a:latin typeface="Times New Roman"/>
                <a:cs typeface="Times New Roman"/>
              </a:rPr>
              <a:t> </a:t>
            </a:r>
            <a:r>
              <a:rPr sz="1100" dirty="0">
                <a:latin typeface="Times New Roman"/>
                <a:cs typeface="Times New Roman"/>
              </a:rPr>
              <a:t>has</a:t>
            </a:r>
            <a:r>
              <a:rPr sz="1100" spc="300" dirty="0">
                <a:latin typeface="Times New Roman"/>
                <a:cs typeface="Times New Roman"/>
              </a:rPr>
              <a:t> </a:t>
            </a:r>
            <a:r>
              <a:rPr sz="1100" dirty="0">
                <a:latin typeface="Times New Roman"/>
                <a:cs typeface="Times New Roman"/>
              </a:rPr>
              <a:t>ever</a:t>
            </a:r>
            <a:r>
              <a:rPr sz="1100" spc="275" dirty="0">
                <a:latin typeface="Times New Roman"/>
                <a:cs typeface="Times New Roman"/>
              </a:rPr>
              <a:t> </a:t>
            </a:r>
            <a:r>
              <a:rPr sz="1100" dirty="0">
                <a:latin typeface="Times New Roman"/>
                <a:cs typeface="Times New Roman"/>
              </a:rPr>
              <a:t>been</a:t>
            </a:r>
            <a:r>
              <a:rPr sz="1100" spc="285" dirty="0">
                <a:latin typeface="Times New Roman"/>
                <a:cs typeface="Times New Roman"/>
              </a:rPr>
              <a:t> </a:t>
            </a:r>
            <a:r>
              <a:rPr sz="1100" dirty="0">
                <a:latin typeface="Times New Roman"/>
                <a:cs typeface="Times New Roman"/>
              </a:rPr>
              <a:t>submitted</a:t>
            </a:r>
            <a:r>
              <a:rPr sz="1100" spc="285" dirty="0">
                <a:latin typeface="Times New Roman"/>
                <a:cs typeface="Times New Roman"/>
              </a:rPr>
              <a:t> </a:t>
            </a:r>
            <a:r>
              <a:rPr sz="1100" dirty="0">
                <a:latin typeface="Times New Roman"/>
                <a:cs typeface="Times New Roman"/>
              </a:rPr>
              <a:t>for</a:t>
            </a:r>
            <a:r>
              <a:rPr sz="1100" spc="280" dirty="0">
                <a:latin typeface="Times New Roman"/>
                <a:cs typeface="Times New Roman"/>
              </a:rPr>
              <a:t> </a:t>
            </a:r>
            <a:r>
              <a:rPr sz="1100" dirty="0">
                <a:latin typeface="Times New Roman"/>
                <a:cs typeface="Times New Roman"/>
              </a:rPr>
              <a:t>any</a:t>
            </a:r>
            <a:r>
              <a:rPr sz="1100" spc="285" dirty="0">
                <a:latin typeface="Times New Roman"/>
                <a:cs typeface="Times New Roman"/>
              </a:rPr>
              <a:t> </a:t>
            </a:r>
            <a:r>
              <a:rPr sz="1100" dirty="0">
                <a:latin typeface="Times New Roman"/>
                <a:cs typeface="Times New Roman"/>
              </a:rPr>
              <a:t>other</a:t>
            </a:r>
            <a:r>
              <a:rPr sz="1100" spc="275" dirty="0">
                <a:latin typeface="Times New Roman"/>
                <a:cs typeface="Times New Roman"/>
              </a:rPr>
              <a:t> </a:t>
            </a:r>
            <a:r>
              <a:rPr sz="1100" dirty="0">
                <a:latin typeface="Times New Roman"/>
                <a:cs typeface="Times New Roman"/>
              </a:rPr>
              <a:t>degree</a:t>
            </a:r>
            <a:r>
              <a:rPr sz="1100" spc="290" dirty="0">
                <a:latin typeface="Times New Roman"/>
                <a:cs typeface="Times New Roman"/>
              </a:rPr>
              <a:t> </a:t>
            </a:r>
            <a:r>
              <a:rPr sz="1100" dirty="0">
                <a:latin typeface="Times New Roman"/>
                <a:cs typeface="Times New Roman"/>
              </a:rPr>
              <a:t>at</a:t>
            </a:r>
            <a:r>
              <a:rPr sz="1100" spc="300" dirty="0">
                <a:latin typeface="Times New Roman"/>
                <a:cs typeface="Times New Roman"/>
              </a:rPr>
              <a:t> </a:t>
            </a:r>
            <a:r>
              <a:rPr sz="1100" spc="-25" dirty="0">
                <a:latin typeface="Times New Roman"/>
                <a:cs typeface="Times New Roman"/>
              </a:rPr>
              <a:t>any </a:t>
            </a:r>
            <a:r>
              <a:rPr sz="1100" dirty="0">
                <a:latin typeface="Times New Roman"/>
                <a:cs typeface="Times New Roman"/>
              </a:rPr>
              <a:t>University.</a:t>
            </a:r>
            <a:r>
              <a:rPr sz="1100" spc="15" dirty="0">
                <a:latin typeface="Times New Roman"/>
                <a:cs typeface="Times New Roman"/>
              </a:rPr>
              <a:t> </a:t>
            </a:r>
            <a:r>
              <a:rPr sz="1100" dirty="0">
                <a:latin typeface="Times New Roman"/>
                <a:cs typeface="Times New Roman"/>
              </a:rPr>
              <a:t>The</a:t>
            </a:r>
            <a:r>
              <a:rPr sz="1100" spc="15" dirty="0">
                <a:latin typeface="Times New Roman"/>
                <a:cs typeface="Times New Roman"/>
              </a:rPr>
              <a:t> </a:t>
            </a:r>
            <a:r>
              <a:rPr sz="1100" dirty="0">
                <a:latin typeface="Times New Roman"/>
                <a:cs typeface="Times New Roman"/>
              </a:rPr>
              <a:t>Project</a:t>
            </a:r>
            <a:r>
              <a:rPr sz="1100" spc="50" dirty="0">
                <a:latin typeface="Times New Roman"/>
                <a:cs typeface="Times New Roman"/>
              </a:rPr>
              <a:t> </a:t>
            </a:r>
            <a:r>
              <a:rPr sz="1100" dirty="0">
                <a:latin typeface="Times New Roman"/>
                <a:cs typeface="Times New Roman"/>
              </a:rPr>
              <a:t>is</a:t>
            </a:r>
            <a:r>
              <a:rPr sz="1100" spc="30" dirty="0">
                <a:latin typeface="Times New Roman"/>
                <a:cs typeface="Times New Roman"/>
              </a:rPr>
              <a:t> </a:t>
            </a:r>
            <a:r>
              <a:rPr sz="1100" dirty="0">
                <a:latin typeface="Times New Roman"/>
                <a:cs typeface="Times New Roman"/>
              </a:rPr>
              <a:t>fit</a:t>
            </a:r>
            <a:r>
              <a:rPr sz="1100" spc="20" dirty="0">
                <a:latin typeface="Times New Roman"/>
                <a:cs typeface="Times New Roman"/>
              </a:rPr>
              <a:t> </a:t>
            </a:r>
            <a:r>
              <a:rPr sz="1100" dirty="0">
                <a:latin typeface="Times New Roman"/>
                <a:cs typeface="Times New Roman"/>
              </a:rPr>
              <a:t>for</a:t>
            </a:r>
            <a:r>
              <a:rPr sz="1100" spc="35" dirty="0">
                <a:latin typeface="Times New Roman"/>
                <a:cs typeface="Times New Roman"/>
              </a:rPr>
              <a:t> </a:t>
            </a:r>
            <a:r>
              <a:rPr sz="1100" dirty="0">
                <a:latin typeface="Times New Roman"/>
                <a:cs typeface="Times New Roman"/>
              </a:rPr>
              <a:t>the</a:t>
            </a:r>
            <a:r>
              <a:rPr sz="1100" spc="20" dirty="0">
                <a:latin typeface="Times New Roman"/>
                <a:cs typeface="Times New Roman"/>
              </a:rPr>
              <a:t> </a:t>
            </a:r>
            <a:r>
              <a:rPr sz="1100" dirty="0">
                <a:latin typeface="Times New Roman"/>
                <a:cs typeface="Times New Roman"/>
              </a:rPr>
              <a:t>submission</a:t>
            </a:r>
            <a:r>
              <a:rPr sz="1100" spc="25" dirty="0">
                <a:latin typeface="Times New Roman"/>
                <a:cs typeface="Times New Roman"/>
              </a:rPr>
              <a:t> </a:t>
            </a:r>
            <a:r>
              <a:rPr sz="1100" dirty="0">
                <a:latin typeface="Times New Roman"/>
                <a:cs typeface="Times New Roman"/>
              </a:rPr>
              <a:t>and</a:t>
            </a:r>
            <a:r>
              <a:rPr sz="1100" spc="50" dirty="0">
                <a:latin typeface="Times New Roman"/>
                <a:cs typeface="Times New Roman"/>
              </a:rPr>
              <a:t> </a:t>
            </a:r>
            <a:r>
              <a:rPr sz="1100" dirty="0">
                <a:latin typeface="Times New Roman"/>
                <a:cs typeface="Times New Roman"/>
              </a:rPr>
              <a:t>partial</a:t>
            </a:r>
            <a:r>
              <a:rPr sz="1100" spc="25" dirty="0">
                <a:latin typeface="Times New Roman"/>
                <a:cs typeface="Times New Roman"/>
              </a:rPr>
              <a:t> </a:t>
            </a:r>
            <a:r>
              <a:rPr sz="1100" dirty="0">
                <a:latin typeface="Times New Roman"/>
                <a:cs typeface="Times New Roman"/>
              </a:rPr>
              <a:t>fulfillment</a:t>
            </a:r>
            <a:r>
              <a:rPr sz="1100" spc="55" dirty="0">
                <a:latin typeface="Times New Roman"/>
                <a:cs typeface="Times New Roman"/>
              </a:rPr>
              <a:t> </a:t>
            </a:r>
            <a:r>
              <a:rPr sz="1100" dirty="0">
                <a:latin typeface="Times New Roman"/>
                <a:cs typeface="Times New Roman"/>
              </a:rPr>
              <a:t>of</a:t>
            </a:r>
            <a:r>
              <a:rPr sz="1100" spc="15" dirty="0">
                <a:latin typeface="Times New Roman"/>
                <a:cs typeface="Times New Roman"/>
              </a:rPr>
              <a:t> </a:t>
            </a:r>
            <a:r>
              <a:rPr sz="1100" dirty="0">
                <a:latin typeface="Times New Roman"/>
                <a:cs typeface="Times New Roman"/>
              </a:rPr>
              <a:t>the</a:t>
            </a:r>
            <a:r>
              <a:rPr sz="1100" spc="10" dirty="0">
                <a:latin typeface="Times New Roman"/>
                <a:cs typeface="Times New Roman"/>
              </a:rPr>
              <a:t> </a:t>
            </a:r>
            <a:r>
              <a:rPr sz="1100" spc="-10" dirty="0">
                <a:latin typeface="Times New Roman"/>
                <a:cs typeface="Times New Roman"/>
              </a:rPr>
              <a:t>conditions </a:t>
            </a:r>
            <a:r>
              <a:rPr sz="1100" dirty="0">
                <a:latin typeface="Times New Roman"/>
                <a:cs typeface="Times New Roman"/>
              </a:rPr>
              <a:t>for</a:t>
            </a:r>
            <a:r>
              <a:rPr sz="1100" spc="360" dirty="0">
                <a:latin typeface="Times New Roman"/>
                <a:cs typeface="Times New Roman"/>
              </a:rPr>
              <a:t> </a:t>
            </a:r>
            <a:r>
              <a:rPr sz="1100" dirty="0">
                <a:latin typeface="Times New Roman"/>
                <a:cs typeface="Times New Roman"/>
              </a:rPr>
              <a:t>the</a:t>
            </a:r>
            <a:r>
              <a:rPr sz="1100" spc="365" dirty="0">
                <a:latin typeface="Times New Roman"/>
                <a:cs typeface="Times New Roman"/>
              </a:rPr>
              <a:t> </a:t>
            </a:r>
            <a:r>
              <a:rPr sz="1100" dirty="0">
                <a:latin typeface="Times New Roman"/>
                <a:cs typeface="Times New Roman"/>
              </a:rPr>
              <a:t>award</a:t>
            </a:r>
            <a:r>
              <a:rPr sz="1100" spc="370" dirty="0">
                <a:latin typeface="Times New Roman"/>
                <a:cs typeface="Times New Roman"/>
              </a:rPr>
              <a:t> </a:t>
            </a:r>
            <a:r>
              <a:rPr sz="1100" dirty="0">
                <a:latin typeface="Times New Roman"/>
                <a:cs typeface="Times New Roman"/>
              </a:rPr>
              <a:t>of</a:t>
            </a:r>
            <a:r>
              <a:rPr sz="1100" spc="360" dirty="0">
                <a:latin typeface="Times New Roman"/>
                <a:cs typeface="Times New Roman"/>
              </a:rPr>
              <a:t> </a:t>
            </a:r>
            <a:r>
              <a:rPr sz="1100" dirty="0">
                <a:latin typeface="Times New Roman"/>
                <a:cs typeface="Times New Roman"/>
              </a:rPr>
              <a:t>B.</a:t>
            </a:r>
            <a:r>
              <a:rPr sz="1100" spc="405" dirty="0">
                <a:latin typeface="Times New Roman"/>
                <a:cs typeface="Times New Roman"/>
              </a:rPr>
              <a:t> </a:t>
            </a:r>
            <a:r>
              <a:rPr sz="1100" dirty="0">
                <a:latin typeface="Times New Roman"/>
                <a:cs typeface="Times New Roman"/>
              </a:rPr>
              <a:t>Tech</a:t>
            </a:r>
            <a:r>
              <a:rPr sz="1100" spc="370" dirty="0">
                <a:latin typeface="Times New Roman"/>
                <a:cs typeface="Times New Roman"/>
              </a:rPr>
              <a:t> </a:t>
            </a:r>
            <a:r>
              <a:rPr sz="1100" dirty="0">
                <a:latin typeface="Times New Roman"/>
                <a:cs typeface="Times New Roman"/>
              </a:rPr>
              <a:t>degree</a:t>
            </a:r>
            <a:r>
              <a:rPr sz="1100" spc="365" dirty="0">
                <a:latin typeface="Times New Roman"/>
                <a:cs typeface="Times New Roman"/>
              </a:rPr>
              <a:t> </a:t>
            </a:r>
            <a:r>
              <a:rPr sz="1100" dirty="0">
                <a:latin typeface="Times New Roman"/>
                <a:cs typeface="Times New Roman"/>
              </a:rPr>
              <a:t>in</a:t>
            </a:r>
            <a:r>
              <a:rPr sz="1100" spc="405" dirty="0">
                <a:latin typeface="Times New Roman"/>
                <a:cs typeface="Times New Roman"/>
              </a:rPr>
              <a:t> </a:t>
            </a:r>
            <a:r>
              <a:rPr sz="1100" dirty="0">
                <a:latin typeface="Times New Roman"/>
                <a:cs typeface="Times New Roman"/>
              </a:rPr>
              <a:t>P132</a:t>
            </a:r>
            <a:r>
              <a:rPr sz="1100" spc="405" dirty="0">
                <a:latin typeface="Times New Roman"/>
                <a:cs typeface="Times New Roman"/>
              </a:rPr>
              <a:t> </a:t>
            </a:r>
            <a:r>
              <a:rPr sz="1100" dirty="0">
                <a:latin typeface="Times New Roman"/>
                <a:cs typeface="Times New Roman"/>
              </a:rPr>
              <a:t>from</a:t>
            </a:r>
            <a:r>
              <a:rPr sz="1100" spc="345" dirty="0">
                <a:latin typeface="Times New Roman"/>
                <a:cs typeface="Times New Roman"/>
              </a:rPr>
              <a:t> </a:t>
            </a:r>
            <a:r>
              <a:rPr sz="1100" dirty="0">
                <a:latin typeface="Times New Roman"/>
                <a:cs typeface="Times New Roman"/>
              </a:rPr>
              <a:t>Lovely</a:t>
            </a:r>
            <a:r>
              <a:rPr sz="1100" spc="350" dirty="0">
                <a:latin typeface="Times New Roman"/>
                <a:cs typeface="Times New Roman"/>
              </a:rPr>
              <a:t> </a:t>
            </a:r>
            <a:r>
              <a:rPr sz="1100" dirty="0">
                <a:latin typeface="Times New Roman"/>
                <a:cs typeface="Times New Roman"/>
              </a:rPr>
              <a:t>Professional</a:t>
            </a:r>
            <a:r>
              <a:rPr sz="1100" spc="350" dirty="0">
                <a:latin typeface="Times New Roman"/>
                <a:cs typeface="Times New Roman"/>
              </a:rPr>
              <a:t> </a:t>
            </a:r>
            <a:r>
              <a:rPr sz="1100" spc="-10" dirty="0">
                <a:latin typeface="Times New Roman"/>
                <a:cs typeface="Times New Roman"/>
              </a:rPr>
              <a:t>University, Phagwara.</a:t>
            </a:r>
            <a:endParaRPr sz="1100" dirty="0">
              <a:latin typeface="Times New Roman"/>
              <a:cs typeface="Times New Roman"/>
            </a:endParaRPr>
          </a:p>
        </p:txBody>
      </p:sp>
      <p:sp>
        <p:nvSpPr>
          <p:cNvPr id="3" name="object 3"/>
          <p:cNvSpPr txBox="1"/>
          <p:nvPr/>
        </p:nvSpPr>
        <p:spPr>
          <a:xfrm>
            <a:off x="1707658" y="4450174"/>
            <a:ext cx="2820670" cy="1032510"/>
          </a:xfrm>
          <a:prstGeom prst="rect">
            <a:avLst/>
          </a:prstGeom>
        </p:spPr>
        <p:txBody>
          <a:bodyPr vert="horz" wrap="square" lIns="0" tIns="33655" rIns="0" bIns="0" rtlCol="0">
            <a:spAutoFit/>
          </a:bodyPr>
          <a:lstStyle/>
          <a:p>
            <a:pPr marL="12700">
              <a:lnSpc>
                <a:spcPct val="100000"/>
              </a:lnSpc>
              <a:spcBef>
                <a:spcPts val="265"/>
              </a:spcBef>
            </a:pPr>
            <a:r>
              <a:rPr sz="1100" b="1" dirty="0">
                <a:latin typeface="Times New Roman"/>
                <a:cs typeface="Times New Roman"/>
              </a:rPr>
              <a:t>School</a:t>
            </a:r>
            <a:r>
              <a:rPr sz="1100" b="1" spc="45" dirty="0">
                <a:latin typeface="Times New Roman"/>
                <a:cs typeface="Times New Roman"/>
              </a:rPr>
              <a:t> </a:t>
            </a:r>
            <a:r>
              <a:rPr sz="1100" b="1" dirty="0">
                <a:latin typeface="Times New Roman"/>
                <a:cs typeface="Times New Roman"/>
              </a:rPr>
              <a:t>of</a:t>
            </a:r>
            <a:r>
              <a:rPr sz="1100" b="1" spc="50" dirty="0">
                <a:latin typeface="Times New Roman"/>
                <a:cs typeface="Times New Roman"/>
              </a:rPr>
              <a:t> </a:t>
            </a:r>
            <a:r>
              <a:rPr sz="1100" b="1" dirty="0">
                <a:latin typeface="Times New Roman"/>
                <a:cs typeface="Times New Roman"/>
              </a:rPr>
              <a:t>Computer</a:t>
            </a:r>
            <a:r>
              <a:rPr sz="1100" b="1" spc="35" dirty="0">
                <a:latin typeface="Times New Roman"/>
                <a:cs typeface="Times New Roman"/>
              </a:rPr>
              <a:t> </a:t>
            </a:r>
            <a:r>
              <a:rPr sz="1100" b="1" dirty="0">
                <a:latin typeface="Times New Roman"/>
                <a:cs typeface="Times New Roman"/>
              </a:rPr>
              <a:t>Science</a:t>
            </a:r>
            <a:r>
              <a:rPr sz="1100" b="1" spc="40" dirty="0">
                <a:latin typeface="Times New Roman"/>
                <a:cs typeface="Times New Roman"/>
              </a:rPr>
              <a:t> </a:t>
            </a:r>
            <a:r>
              <a:rPr sz="1100" b="1" dirty="0">
                <a:latin typeface="Times New Roman"/>
                <a:cs typeface="Times New Roman"/>
              </a:rPr>
              <a:t>and</a:t>
            </a:r>
            <a:r>
              <a:rPr sz="1100" b="1" spc="70" dirty="0">
                <a:latin typeface="Times New Roman"/>
                <a:cs typeface="Times New Roman"/>
              </a:rPr>
              <a:t> </a:t>
            </a:r>
            <a:r>
              <a:rPr sz="1100" b="1" spc="-10" dirty="0">
                <a:latin typeface="Times New Roman"/>
                <a:cs typeface="Times New Roman"/>
              </a:rPr>
              <a:t>Engineering,</a:t>
            </a:r>
            <a:endParaRPr sz="1100" dirty="0">
              <a:latin typeface="Times New Roman"/>
              <a:cs typeface="Times New Roman"/>
            </a:endParaRPr>
          </a:p>
          <a:p>
            <a:pPr marL="12700" marR="984885">
              <a:lnSpc>
                <a:spcPts val="1500"/>
              </a:lnSpc>
              <a:spcBef>
                <a:spcPts val="65"/>
              </a:spcBef>
            </a:pPr>
            <a:r>
              <a:rPr sz="1100" dirty="0">
                <a:latin typeface="Times New Roman"/>
                <a:cs typeface="Times New Roman"/>
              </a:rPr>
              <a:t>Lovely</a:t>
            </a:r>
            <a:r>
              <a:rPr sz="1100" spc="55" dirty="0">
                <a:latin typeface="Times New Roman"/>
                <a:cs typeface="Times New Roman"/>
              </a:rPr>
              <a:t> </a:t>
            </a:r>
            <a:r>
              <a:rPr sz="1100" dirty="0">
                <a:latin typeface="Times New Roman"/>
                <a:cs typeface="Times New Roman"/>
              </a:rPr>
              <a:t>Professional</a:t>
            </a:r>
            <a:r>
              <a:rPr sz="1100" spc="40" dirty="0">
                <a:latin typeface="Times New Roman"/>
                <a:cs typeface="Times New Roman"/>
              </a:rPr>
              <a:t> </a:t>
            </a:r>
            <a:r>
              <a:rPr sz="1100" spc="-10" dirty="0">
                <a:latin typeface="Times New Roman"/>
                <a:cs typeface="Times New Roman"/>
              </a:rPr>
              <a:t>University, </a:t>
            </a:r>
            <a:r>
              <a:rPr sz="1100" dirty="0">
                <a:latin typeface="Times New Roman"/>
                <a:cs typeface="Times New Roman"/>
              </a:rPr>
              <a:t>Phagwara,</a:t>
            </a:r>
            <a:r>
              <a:rPr sz="1100" spc="85" dirty="0">
                <a:latin typeface="Times New Roman"/>
                <a:cs typeface="Times New Roman"/>
              </a:rPr>
              <a:t> </a:t>
            </a:r>
            <a:r>
              <a:rPr sz="1100" spc="-10" dirty="0">
                <a:latin typeface="Times New Roman"/>
                <a:cs typeface="Times New Roman"/>
              </a:rPr>
              <a:t>Punjab.</a:t>
            </a:r>
            <a:endParaRPr sz="1100" dirty="0">
              <a:latin typeface="Times New Roman"/>
              <a:cs typeface="Times New Roman"/>
            </a:endParaRPr>
          </a:p>
          <a:p>
            <a:pPr>
              <a:lnSpc>
                <a:spcPct val="100000"/>
              </a:lnSpc>
              <a:spcBef>
                <a:spcPts val="780"/>
              </a:spcBef>
            </a:pPr>
            <a:endParaRPr sz="1100" dirty="0">
              <a:latin typeface="Times New Roman"/>
              <a:cs typeface="Times New Roman"/>
            </a:endParaRPr>
          </a:p>
          <a:p>
            <a:pPr marL="12700">
              <a:lnSpc>
                <a:spcPct val="100000"/>
              </a:lnSpc>
              <a:spcBef>
                <a:spcPts val="5"/>
              </a:spcBef>
            </a:pPr>
            <a:r>
              <a:rPr sz="1100" dirty="0">
                <a:latin typeface="Times New Roman"/>
                <a:cs typeface="Times New Roman"/>
              </a:rPr>
              <a:t>Date</a:t>
            </a:r>
            <a:r>
              <a:rPr sz="1100" spc="90" dirty="0">
                <a:latin typeface="Times New Roman"/>
                <a:cs typeface="Times New Roman"/>
              </a:rPr>
              <a:t> </a:t>
            </a:r>
            <a:r>
              <a:rPr sz="1100" dirty="0">
                <a:latin typeface="Times New Roman"/>
                <a:cs typeface="Times New Roman"/>
              </a:rPr>
              <a:t>08-11-</a:t>
            </a:r>
            <a:r>
              <a:rPr sz="1100" spc="-20" dirty="0">
                <a:latin typeface="Times New Roman"/>
                <a:cs typeface="Times New Roman"/>
              </a:rPr>
              <a:t>2024</a:t>
            </a:r>
            <a:endParaRPr sz="1100" dirty="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707658" y="821796"/>
            <a:ext cx="2855595" cy="340360"/>
          </a:xfrm>
          <a:prstGeom prst="rect">
            <a:avLst/>
          </a:prstGeom>
        </p:spPr>
        <p:txBody>
          <a:bodyPr vert="horz" wrap="square" lIns="0" tIns="14604" rIns="0" bIns="0" rtlCol="0">
            <a:spAutoFit/>
          </a:bodyPr>
          <a:lstStyle/>
          <a:p>
            <a:pPr marL="12700">
              <a:lnSpc>
                <a:spcPct val="100000"/>
              </a:lnSpc>
              <a:spcBef>
                <a:spcPts val="114"/>
              </a:spcBef>
            </a:pPr>
            <a:r>
              <a:rPr sz="2050" b="1" dirty="0">
                <a:latin typeface="Times New Roman"/>
                <a:cs typeface="Times New Roman"/>
              </a:rPr>
              <a:t>TABLE</a:t>
            </a:r>
            <a:r>
              <a:rPr sz="2050" b="1" spc="30" dirty="0">
                <a:latin typeface="Times New Roman"/>
                <a:cs typeface="Times New Roman"/>
              </a:rPr>
              <a:t> </a:t>
            </a:r>
            <a:r>
              <a:rPr sz="2050" b="1" dirty="0">
                <a:latin typeface="Times New Roman"/>
                <a:cs typeface="Times New Roman"/>
              </a:rPr>
              <a:t>OF</a:t>
            </a:r>
            <a:r>
              <a:rPr sz="2050" b="1" spc="40" dirty="0">
                <a:latin typeface="Times New Roman"/>
                <a:cs typeface="Times New Roman"/>
              </a:rPr>
              <a:t> </a:t>
            </a:r>
            <a:r>
              <a:rPr sz="2050" b="1" spc="-10" dirty="0">
                <a:latin typeface="Times New Roman"/>
                <a:cs typeface="Times New Roman"/>
              </a:rPr>
              <a:t>CONTENTS</a:t>
            </a:r>
            <a:endParaRPr sz="2050" dirty="0">
              <a:latin typeface="Times New Roman"/>
              <a:cs typeface="Times New Roman"/>
            </a:endParaRPr>
          </a:p>
        </p:txBody>
      </p:sp>
      <p:graphicFrame>
        <p:nvGraphicFramePr>
          <p:cNvPr id="3" name="object 3"/>
          <p:cNvGraphicFramePr>
            <a:graphicFrameLocks noGrp="1"/>
          </p:cNvGraphicFramePr>
          <p:nvPr>
            <p:extLst>
              <p:ext uri="{D42A27DB-BD31-4B8C-83A1-F6EECF244321}">
                <p14:modId xmlns:p14="http://schemas.microsoft.com/office/powerpoint/2010/main" val="4158435892"/>
              </p:ext>
            </p:extLst>
          </p:nvPr>
        </p:nvGraphicFramePr>
        <p:xfrm>
          <a:off x="971939" y="2022070"/>
          <a:ext cx="5138420" cy="3725543"/>
        </p:xfrm>
        <a:graphic>
          <a:graphicData uri="http://schemas.openxmlformats.org/drawingml/2006/table">
            <a:tbl>
              <a:tblPr firstRow="1" bandRow="1">
                <a:tableStyleId>{2D5ABB26-0587-4C30-8999-92F81FD0307C}</a:tableStyleId>
              </a:tblPr>
              <a:tblGrid>
                <a:gridCol w="471805">
                  <a:extLst>
                    <a:ext uri="{9D8B030D-6E8A-4147-A177-3AD203B41FA5}">
                      <a16:colId xmlns:a16="http://schemas.microsoft.com/office/drawing/2014/main" val="20000"/>
                    </a:ext>
                  </a:extLst>
                </a:gridCol>
                <a:gridCol w="3315335">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tblGrid>
              <a:tr h="325120">
                <a:tc>
                  <a:txBody>
                    <a:bodyPr/>
                    <a:lstStyle/>
                    <a:p>
                      <a:pPr marL="31750">
                        <a:lnSpc>
                          <a:spcPts val="1639"/>
                        </a:lnSpc>
                      </a:pPr>
                      <a:r>
                        <a:rPr sz="1500" b="1" spc="-20" dirty="0">
                          <a:latin typeface="Times New Roman"/>
                          <a:cs typeface="Times New Roman"/>
                        </a:rPr>
                        <a:t>Sno.</a:t>
                      </a:r>
                      <a:endParaRPr sz="1500" dirty="0">
                        <a:latin typeface="Times New Roman"/>
                        <a:cs typeface="Times New Roman"/>
                      </a:endParaRPr>
                    </a:p>
                  </a:txBody>
                  <a:tcPr marL="0" marR="0" marT="0" marB="0"/>
                </a:tc>
                <a:tc>
                  <a:txBody>
                    <a:bodyPr/>
                    <a:lstStyle/>
                    <a:p>
                      <a:pPr marL="152400">
                        <a:lnSpc>
                          <a:spcPts val="1639"/>
                        </a:lnSpc>
                      </a:pPr>
                      <a:r>
                        <a:rPr sz="1500" b="1" spc="-10" dirty="0">
                          <a:latin typeface="Times New Roman"/>
                          <a:cs typeface="Times New Roman"/>
                        </a:rPr>
                        <a:t>Tittle</a:t>
                      </a:r>
                      <a:endParaRPr sz="1500" dirty="0">
                        <a:latin typeface="Times New Roman"/>
                        <a:cs typeface="Times New Roman"/>
                      </a:endParaRPr>
                    </a:p>
                  </a:txBody>
                  <a:tcPr marL="0" marR="0" marT="0" marB="0"/>
                </a:tc>
                <a:tc>
                  <a:txBody>
                    <a:bodyPr/>
                    <a:lstStyle/>
                    <a:p>
                      <a:pPr marL="598170" algn="ctr">
                        <a:lnSpc>
                          <a:spcPts val="1639"/>
                        </a:lnSpc>
                      </a:pPr>
                      <a:r>
                        <a:rPr sz="1500" b="1" dirty="0">
                          <a:latin typeface="Times New Roman"/>
                          <a:cs typeface="Times New Roman"/>
                        </a:rPr>
                        <a:t>Page </a:t>
                      </a:r>
                      <a:r>
                        <a:rPr sz="1500" b="1" spc="-25" dirty="0">
                          <a:latin typeface="Times New Roman"/>
                          <a:cs typeface="Times New Roman"/>
                        </a:rPr>
                        <a:t>no.</a:t>
                      </a:r>
                      <a:endParaRPr sz="1500" dirty="0">
                        <a:latin typeface="Times New Roman"/>
                        <a:cs typeface="Times New Roman"/>
                      </a:endParaRPr>
                    </a:p>
                  </a:txBody>
                  <a:tcPr marL="0" marR="0" marT="0" marB="0"/>
                </a:tc>
                <a:extLst>
                  <a:ext uri="{0D108BD9-81ED-4DB2-BD59-A6C34878D82A}">
                    <a16:rowId xmlns:a16="http://schemas.microsoft.com/office/drawing/2014/main" val="10000"/>
                  </a:ext>
                </a:extLst>
              </a:tr>
              <a:tr h="439420">
                <a:tc>
                  <a:txBody>
                    <a:bodyPr/>
                    <a:lstStyle/>
                    <a:p>
                      <a:pPr marL="31750">
                        <a:lnSpc>
                          <a:spcPct val="100000"/>
                        </a:lnSpc>
                        <a:spcBef>
                          <a:spcPts val="740"/>
                        </a:spcBef>
                      </a:pPr>
                      <a:r>
                        <a:rPr sz="1500" spc="-50" dirty="0">
                          <a:latin typeface="Times New Roman"/>
                          <a:cs typeface="Times New Roman"/>
                        </a:rPr>
                        <a:t>1</a:t>
                      </a:r>
                      <a:endParaRPr sz="1500" dirty="0">
                        <a:latin typeface="Times New Roman"/>
                        <a:cs typeface="Times New Roman"/>
                      </a:endParaRPr>
                    </a:p>
                  </a:txBody>
                  <a:tcPr marL="0" marR="0" marT="93980" marB="0"/>
                </a:tc>
                <a:tc>
                  <a:txBody>
                    <a:bodyPr/>
                    <a:lstStyle/>
                    <a:p>
                      <a:pPr marL="131445">
                        <a:lnSpc>
                          <a:spcPct val="100000"/>
                        </a:lnSpc>
                        <a:spcBef>
                          <a:spcPts val="740"/>
                        </a:spcBef>
                      </a:pPr>
                      <a:r>
                        <a:rPr sz="1500" spc="-10" dirty="0">
                          <a:latin typeface="Times New Roman"/>
                          <a:cs typeface="Times New Roman"/>
                        </a:rPr>
                        <a:t>Introduction</a:t>
                      </a:r>
                      <a:endParaRPr sz="1500" dirty="0">
                        <a:latin typeface="Times New Roman"/>
                        <a:cs typeface="Times New Roman"/>
                      </a:endParaRPr>
                    </a:p>
                  </a:txBody>
                  <a:tcPr marL="0" marR="0" marT="93980" marB="0"/>
                </a:tc>
                <a:tc>
                  <a:txBody>
                    <a:bodyPr/>
                    <a:lstStyle/>
                    <a:p>
                      <a:pPr marL="479425" algn="ctr">
                        <a:lnSpc>
                          <a:spcPct val="100000"/>
                        </a:lnSpc>
                        <a:spcBef>
                          <a:spcPts val="740"/>
                        </a:spcBef>
                      </a:pPr>
                      <a:r>
                        <a:rPr sz="1500" spc="-50" dirty="0">
                          <a:latin typeface="Times New Roman"/>
                          <a:cs typeface="Times New Roman"/>
                        </a:rPr>
                        <a:t>5</a:t>
                      </a:r>
                      <a:endParaRPr sz="1500" dirty="0">
                        <a:latin typeface="Times New Roman"/>
                        <a:cs typeface="Times New Roman"/>
                      </a:endParaRPr>
                    </a:p>
                  </a:txBody>
                  <a:tcPr marL="0" marR="0" marT="93980" marB="0"/>
                </a:tc>
                <a:extLst>
                  <a:ext uri="{0D108BD9-81ED-4DB2-BD59-A6C34878D82A}">
                    <a16:rowId xmlns:a16="http://schemas.microsoft.com/office/drawing/2014/main" val="10001"/>
                  </a:ext>
                </a:extLst>
              </a:tr>
              <a:tr h="439420">
                <a:tc>
                  <a:txBody>
                    <a:bodyPr/>
                    <a:lstStyle/>
                    <a:p>
                      <a:pPr marL="31750">
                        <a:lnSpc>
                          <a:spcPct val="100000"/>
                        </a:lnSpc>
                        <a:spcBef>
                          <a:spcPts val="735"/>
                        </a:spcBef>
                      </a:pPr>
                      <a:r>
                        <a:rPr sz="1500" spc="-50" dirty="0">
                          <a:latin typeface="Times New Roman"/>
                          <a:cs typeface="Times New Roman"/>
                        </a:rPr>
                        <a:t>2</a:t>
                      </a:r>
                      <a:endParaRPr sz="1500" dirty="0">
                        <a:latin typeface="Times New Roman"/>
                        <a:cs typeface="Times New Roman"/>
                      </a:endParaRPr>
                    </a:p>
                  </a:txBody>
                  <a:tcPr marL="0" marR="0" marT="93345" marB="0"/>
                </a:tc>
                <a:tc>
                  <a:txBody>
                    <a:bodyPr/>
                    <a:lstStyle/>
                    <a:p>
                      <a:pPr marL="83820">
                        <a:lnSpc>
                          <a:spcPct val="100000"/>
                        </a:lnSpc>
                        <a:spcBef>
                          <a:spcPts val="735"/>
                        </a:spcBef>
                      </a:pPr>
                      <a:r>
                        <a:rPr sz="1500" dirty="0">
                          <a:latin typeface="Times New Roman"/>
                          <a:cs typeface="Times New Roman"/>
                        </a:rPr>
                        <a:t>Objective</a:t>
                      </a:r>
                      <a:r>
                        <a:rPr sz="1500" spc="-5" dirty="0">
                          <a:latin typeface="Times New Roman"/>
                          <a:cs typeface="Times New Roman"/>
                        </a:rPr>
                        <a:t> </a:t>
                      </a:r>
                      <a:r>
                        <a:rPr sz="1500" dirty="0">
                          <a:latin typeface="Times New Roman"/>
                          <a:cs typeface="Times New Roman"/>
                        </a:rPr>
                        <a:t>of</a:t>
                      </a:r>
                      <a:r>
                        <a:rPr sz="1500" spc="-15" dirty="0">
                          <a:latin typeface="Times New Roman"/>
                          <a:cs typeface="Times New Roman"/>
                        </a:rPr>
                        <a:t> </a:t>
                      </a:r>
                      <a:r>
                        <a:rPr sz="1500" dirty="0">
                          <a:latin typeface="Times New Roman"/>
                          <a:cs typeface="Times New Roman"/>
                        </a:rPr>
                        <a:t>the </a:t>
                      </a:r>
                      <a:r>
                        <a:rPr sz="1500" spc="-10" dirty="0">
                          <a:latin typeface="Times New Roman"/>
                          <a:cs typeface="Times New Roman"/>
                        </a:rPr>
                        <a:t>project</a:t>
                      </a:r>
                      <a:endParaRPr sz="1500" dirty="0">
                        <a:latin typeface="Times New Roman"/>
                        <a:cs typeface="Times New Roman"/>
                      </a:endParaRPr>
                    </a:p>
                  </a:txBody>
                  <a:tcPr marL="0" marR="0" marT="93345" marB="0"/>
                </a:tc>
                <a:tc>
                  <a:txBody>
                    <a:bodyPr/>
                    <a:lstStyle/>
                    <a:p>
                      <a:pPr marL="488315" algn="ctr">
                        <a:lnSpc>
                          <a:spcPct val="100000"/>
                        </a:lnSpc>
                        <a:spcBef>
                          <a:spcPts val="735"/>
                        </a:spcBef>
                      </a:pPr>
                      <a:r>
                        <a:rPr sz="1500" spc="-50" dirty="0">
                          <a:latin typeface="Times New Roman"/>
                          <a:cs typeface="Times New Roman"/>
                        </a:rPr>
                        <a:t>7</a:t>
                      </a:r>
                      <a:endParaRPr sz="1500" dirty="0">
                        <a:latin typeface="Times New Roman"/>
                        <a:cs typeface="Times New Roman"/>
                      </a:endParaRPr>
                    </a:p>
                  </a:txBody>
                  <a:tcPr marL="0" marR="0" marT="93345" marB="0"/>
                </a:tc>
                <a:extLst>
                  <a:ext uri="{0D108BD9-81ED-4DB2-BD59-A6C34878D82A}">
                    <a16:rowId xmlns:a16="http://schemas.microsoft.com/office/drawing/2014/main" val="10002"/>
                  </a:ext>
                </a:extLst>
              </a:tr>
              <a:tr h="440055">
                <a:tc>
                  <a:txBody>
                    <a:bodyPr/>
                    <a:lstStyle/>
                    <a:p>
                      <a:pPr marL="31750">
                        <a:lnSpc>
                          <a:spcPct val="100000"/>
                        </a:lnSpc>
                        <a:spcBef>
                          <a:spcPts val="740"/>
                        </a:spcBef>
                      </a:pPr>
                      <a:r>
                        <a:rPr sz="1500" spc="-50" dirty="0">
                          <a:latin typeface="Times New Roman"/>
                          <a:cs typeface="Times New Roman"/>
                        </a:rPr>
                        <a:t>3</a:t>
                      </a:r>
                      <a:endParaRPr sz="1500" dirty="0">
                        <a:latin typeface="Times New Roman"/>
                        <a:cs typeface="Times New Roman"/>
                      </a:endParaRPr>
                    </a:p>
                  </a:txBody>
                  <a:tcPr marL="0" marR="0" marT="93980" marB="0"/>
                </a:tc>
                <a:tc>
                  <a:txBody>
                    <a:bodyPr/>
                    <a:lstStyle/>
                    <a:p>
                      <a:pPr marL="83820">
                        <a:lnSpc>
                          <a:spcPct val="100000"/>
                        </a:lnSpc>
                        <a:spcBef>
                          <a:spcPts val="740"/>
                        </a:spcBef>
                      </a:pPr>
                      <a:r>
                        <a:rPr sz="1500" dirty="0">
                          <a:latin typeface="Times New Roman"/>
                          <a:cs typeface="Times New Roman"/>
                        </a:rPr>
                        <a:t>Functionality</a:t>
                      </a:r>
                      <a:r>
                        <a:rPr sz="1500" spc="-10" dirty="0">
                          <a:latin typeface="Times New Roman"/>
                          <a:cs typeface="Times New Roman"/>
                        </a:rPr>
                        <a:t> </a:t>
                      </a:r>
                      <a:r>
                        <a:rPr sz="1500" dirty="0">
                          <a:latin typeface="Times New Roman"/>
                          <a:cs typeface="Times New Roman"/>
                        </a:rPr>
                        <a:t>of</a:t>
                      </a:r>
                      <a:r>
                        <a:rPr sz="1500" spc="-5" dirty="0">
                          <a:latin typeface="Times New Roman"/>
                          <a:cs typeface="Times New Roman"/>
                        </a:rPr>
                        <a:t> </a:t>
                      </a:r>
                      <a:r>
                        <a:rPr sz="1500" dirty="0">
                          <a:latin typeface="Times New Roman"/>
                          <a:cs typeface="Times New Roman"/>
                        </a:rPr>
                        <a:t>the</a:t>
                      </a:r>
                      <a:r>
                        <a:rPr sz="1500" spc="-5" dirty="0">
                          <a:latin typeface="Times New Roman"/>
                          <a:cs typeface="Times New Roman"/>
                        </a:rPr>
                        <a:t> </a:t>
                      </a:r>
                      <a:r>
                        <a:rPr sz="1500" spc="-10" dirty="0">
                          <a:latin typeface="Times New Roman"/>
                          <a:cs typeface="Times New Roman"/>
                        </a:rPr>
                        <a:t>project</a:t>
                      </a:r>
                      <a:endParaRPr sz="1500" dirty="0">
                        <a:latin typeface="Times New Roman"/>
                        <a:cs typeface="Times New Roman"/>
                      </a:endParaRPr>
                    </a:p>
                  </a:txBody>
                  <a:tcPr marL="0" marR="0" marT="93980" marB="0"/>
                </a:tc>
                <a:tc>
                  <a:txBody>
                    <a:bodyPr/>
                    <a:lstStyle/>
                    <a:p>
                      <a:pPr marL="565150" algn="ctr">
                        <a:lnSpc>
                          <a:spcPct val="100000"/>
                        </a:lnSpc>
                        <a:spcBef>
                          <a:spcPts val="740"/>
                        </a:spcBef>
                      </a:pPr>
                      <a:r>
                        <a:rPr sz="1500" spc="-25" dirty="0">
                          <a:latin typeface="Times New Roman"/>
                          <a:cs typeface="Times New Roman"/>
                        </a:rPr>
                        <a:t>10</a:t>
                      </a:r>
                      <a:endParaRPr sz="1500" dirty="0">
                        <a:latin typeface="Times New Roman"/>
                        <a:cs typeface="Times New Roman"/>
                      </a:endParaRPr>
                    </a:p>
                  </a:txBody>
                  <a:tcPr marL="0" marR="0" marT="93980" marB="0"/>
                </a:tc>
                <a:extLst>
                  <a:ext uri="{0D108BD9-81ED-4DB2-BD59-A6C34878D82A}">
                    <a16:rowId xmlns:a16="http://schemas.microsoft.com/office/drawing/2014/main" val="10003"/>
                  </a:ext>
                </a:extLst>
              </a:tr>
              <a:tr h="438784">
                <a:tc>
                  <a:txBody>
                    <a:bodyPr/>
                    <a:lstStyle/>
                    <a:p>
                      <a:pPr marL="31750">
                        <a:lnSpc>
                          <a:spcPct val="100000"/>
                        </a:lnSpc>
                        <a:spcBef>
                          <a:spcPts val="740"/>
                        </a:spcBef>
                      </a:pPr>
                      <a:r>
                        <a:rPr sz="1500" spc="-50" dirty="0">
                          <a:latin typeface="Times New Roman"/>
                          <a:cs typeface="Times New Roman"/>
                        </a:rPr>
                        <a:t>4</a:t>
                      </a:r>
                      <a:endParaRPr sz="1500" dirty="0">
                        <a:latin typeface="Times New Roman"/>
                        <a:cs typeface="Times New Roman"/>
                      </a:endParaRPr>
                    </a:p>
                  </a:txBody>
                  <a:tcPr marL="0" marR="0" marT="93980" marB="0"/>
                </a:tc>
                <a:tc>
                  <a:txBody>
                    <a:bodyPr/>
                    <a:lstStyle/>
                    <a:p>
                      <a:pPr marL="83820">
                        <a:lnSpc>
                          <a:spcPct val="100000"/>
                        </a:lnSpc>
                        <a:spcBef>
                          <a:spcPts val="740"/>
                        </a:spcBef>
                      </a:pPr>
                      <a:r>
                        <a:rPr sz="1500" dirty="0">
                          <a:latin typeface="Times New Roman"/>
                          <a:cs typeface="Times New Roman"/>
                        </a:rPr>
                        <a:t>Methodologies</a:t>
                      </a:r>
                      <a:r>
                        <a:rPr sz="1500" spc="-5" dirty="0">
                          <a:latin typeface="Times New Roman"/>
                          <a:cs typeface="Times New Roman"/>
                        </a:rPr>
                        <a:t> </a:t>
                      </a:r>
                      <a:r>
                        <a:rPr sz="1500" dirty="0">
                          <a:latin typeface="Times New Roman"/>
                          <a:cs typeface="Times New Roman"/>
                        </a:rPr>
                        <a:t>used</a:t>
                      </a:r>
                      <a:r>
                        <a:rPr sz="1500" spc="5" dirty="0">
                          <a:latin typeface="Times New Roman"/>
                          <a:cs typeface="Times New Roman"/>
                        </a:rPr>
                        <a:t> </a:t>
                      </a:r>
                      <a:r>
                        <a:rPr sz="1500" dirty="0">
                          <a:latin typeface="Times New Roman"/>
                          <a:cs typeface="Times New Roman"/>
                        </a:rPr>
                        <a:t>in the</a:t>
                      </a:r>
                      <a:r>
                        <a:rPr sz="1500" spc="5" dirty="0">
                          <a:latin typeface="Times New Roman"/>
                          <a:cs typeface="Times New Roman"/>
                        </a:rPr>
                        <a:t> </a:t>
                      </a:r>
                      <a:r>
                        <a:rPr sz="1500" spc="-10" dirty="0">
                          <a:latin typeface="Times New Roman"/>
                          <a:cs typeface="Times New Roman"/>
                        </a:rPr>
                        <a:t>project</a:t>
                      </a:r>
                      <a:endParaRPr sz="1500" dirty="0">
                        <a:latin typeface="Times New Roman"/>
                        <a:cs typeface="Times New Roman"/>
                      </a:endParaRPr>
                    </a:p>
                  </a:txBody>
                  <a:tcPr marL="0" marR="0" marT="93980" marB="0"/>
                </a:tc>
                <a:tc>
                  <a:txBody>
                    <a:bodyPr/>
                    <a:lstStyle/>
                    <a:p>
                      <a:pPr marL="544830" algn="ctr">
                        <a:lnSpc>
                          <a:spcPct val="100000"/>
                        </a:lnSpc>
                        <a:spcBef>
                          <a:spcPts val="740"/>
                        </a:spcBef>
                      </a:pPr>
                      <a:r>
                        <a:rPr sz="1500" spc="-25" dirty="0">
                          <a:latin typeface="Times New Roman"/>
                          <a:cs typeface="Times New Roman"/>
                        </a:rPr>
                        <a:t>1</a:t>
                      </a:r>
                      <a:r>
                        <a:rPr lang="en-US" sz="1500" spc="-25" dirty="0">
                          <a:latin typeface="Times New Roman"/>
                          <a:cs typeface="Times New Roman"/>
                        </a:rPr>
                        <a:t>3</a:t>
                      </a:r>
                      <a:endParaRPr sz="1500" dirty="0">
                        <a:latin typeface="Times New Roman"/>
                        <a:cs typeface="Times New Roman"/>
                      </a:endParaRPr>
                    </a:p>
                  </a:txBody>
                  <a:tcPr marL="0" marR="0" marT="93980" marB="0"/>
                </a:tc>
                <a:extLst>
                  <a:ext uri="{0D108BD9-81ED-4DB2-BD59-A6C34878D82A}">
                    <a16:rowId xmlns:a16="http://schemas.microsoft.com/office/drawing/2014/main" val="10004"/>
                  </a:ext>
                </a:extLst>
              </a:tr>
              <a:tr h="438784">
                <a:tc>
                  <a:txBody>
                    <a:bodyPr/>
                    <a:lstStyle/>
                    <a:p>
                      <a:pPr marL="31750">
                        <a:lnSpc>
                          <a:spcPct val="100000"/>
                        </a:lnSpc>
                        <a:spcBef>
                          <a:spcPts val="730"/>
                        </a:spcBef>
                      </a:pPr>
                      <a:r>
                        <a:rPr sz="1500" spc="-50" dirty="0">
                          <a:latin typeface="Times New Roman"/>
                          <a:cs typeface="Times New Roman"/>
                        </a:rPr>
                        <a:t>5</a:t>
                      </a:r>
                      <a:endParaRPr sz="1500" dirty="0">
                        <a:latin typeface="Times New Roman"/>
                        <a:cs typeface="Times New Roman"/>
                      </a:endParaRPr>
                    </a:p>
                  </a:txBody>
                  <a:tcPr marL="0" marR="0" marT="92710" marB="0"/>
                </a:tc>
                <a:tc>
                  <a:txBody>
                    <a:bodyPr/>
                    <a:lstStyle/>
                    <a:p>
                      <a:pPr marL="83820">
                        <a:lnSpc>
                          <a:spcPct val="100000"/>
                        </a:lnSpc>
                        <a:spcBef>
                          <a:spcPts val="730"/>
                        </a:spcBef>
                      </a:pPr>
                      <a:r>
                        <a:rPr sz="1500" dirty="0">
                          <a:latin typeface="Times New Roman"/>
                          <a:cs typeface="Times New Roman"/>
                        </a:rPr>
                        <a:t>Future</a:t>
                      </a:r>
                      <a:r>
                        <a:rPr sz="1500" spc="-15" dirty="0">
                          <a:latin typeface="Times New Roman"/>
                          <a:cs typeface="Times New Roman"/>
                        </a:rPr>
                        <a:t> </a:t>
                      </a:r>
                      <a:r>
                        <a:rPr sz="1500" dirty="0">
                          <a:latin typeface="Times New Roman"/>
                          <a:cs typeface="Times New Roman"/>
                        </a:rPr>
                        <a:t>Scope of the </a:t>
                      </a:r>
                      <a:r>
                        <a:rPr sz="1500" spc="-10" dirty="0">
                          <a:latin typeface="Times New Roman"/>
                          <a:cs typeface="Times New Roman"/>
                        </a:rPr>
                        <a:t>Project</a:t>
                      </a:r>
                      <a:endParaRPr sz="1500" dirty="0">
                        <a:latin typeface="Times New Roman"/>
                        <a:cs typeface="Times New Roman"/>
                      </a:endParaRPr>
                    </a:p>
                  </a:txBody>
                  <a:tcPr marL="0" marR="0" marT="92710" marB="0"/>
                </a:tc>
                <a:tc>
                  <a:txBody>
                    <a:bodyPr/>
                    <a:lstStyle/>
                    <a:p>
                      <a:pPr marL="576580" algn="ctr">
                        <a:lnSpc>
                          <a:spcPct val="100000"/>
                        </a:lnSpc>
                        <a:spcBef>
                          <a:spcPts val="730"/>
                        </a:spcBef>
                      </a:pPr>
                      <a:r>
                        <a:rPr lang="en-US" sz="1500" spc="-25" dirty="0">
                          <a:latin typeface="Times New Roman"/>
                          <a:cs typeface="Times New Roman"/>
                        </a:rPr>
                        <a:t>16</a:t>
                      </a:r>
                      <a:endParaRPr sz="1500" dirty="0">
                        <a:latin typeface="Times New Roman"/>
                        <a:cs typeface="Times New Roman"/>
                      </a:endParaRPr>
                    </a:p>
                  </a:txBody>
                  <a:tcPr marL="0" marR="0" marT="92710" marB="0"/>
                </a:tc>
                <a:extLst>
                  <a:ext uri="{0D108BD9-81ED-4DB2-BD59-A6C34878D82A}">
                    <a16:rowId xmlns:a16="http://schemas.microsoft.com/office/drawing/2014/main" val="10005"/>
                  </a:ext>
                </a:extLst>
              </a:tr>
              <a:tr h="440055">
                <a:tc>
                  <a:txBody>
                    <a:bodyPr/>
                    <a:lstStyle/>
                    <a:p>
                      <a:pPr marL="31750">
                        <a:lnSpc>
                          <a:spcPct val="100000"/>
                        </a:lnSpc>
                        <a:spcBef>
                          <a:spcPts val="740"/>
                        </a:spcBef>
                      </a:pPr>
                      <a:r>
                        <a:rPr sz="1500" spc="-50" dirty="0">
                          <a:latin typeface="Times New Roman"/>
                          <a:cs typeface="Times New Roman"/>
                        </a:rPr>
                        <a:t>6</a:t>
                      </a:r>
                      <a:endParaRPr sz="1500" dirty="0">
                        <a:latin typeface="Times New Roman"/>
                        <a:cs typeface="Times New Roman"/>
                      </a:endParaRPr>
                    </a:p>
                  </a:txBody>
                  <a:tcPr marL="0" marR="0" marT="93980" marB="0"/>
                </a:tc>
                <a:tc>
                  <a:txBody>
                    <a:bodyPr/>
                    <a:lstStyle/>
                    <a:p>
                      <a:pPr marL="83820">
                        <a:lnSpc>
                          <a:spcPct val="100000"/>
                        </a:lnSpc>
                        <a:spcBef>
                          <a:spcPts val="740"/>
                        </a:spcBef>
                      </a:pPr>
                      <a:r>
                        <a:rPr sz="1500" spc="-10" dirty="0">
                          <a:latin typeface="Times New Roman"/>
                          <a:cs typeface="Times New Roman"/>
                        </a:rPr>
                        <a:t>Snapshots</a:t>
                      </a:r>
                      <a:endParaRPr sz="1500" dirty="0">
                        <a:latin typeface="Times New Roman"/>
                        <a:cs typeface="Times New Roman"/>
                      </a:endParaRPr>
                    </a:p>
                  </a:txBody>
                  <a:tcPr marL="0" marR="0" marT="93980" marB="0"/>
                </a:tc>
                <a:tc>
                  <a:txBody>
                    <a:bodyPr/>
                    <a:lstStyle/>
                    <a:p>
                      <a:pPr>
                        <a:lnSpc>
                          <a:spcPct val="100000"/>
                        </a:lnSpc>
                      </a:pPr>
                      <a:r>
                        <a:rPr lang="en-US" sz="1500" dirty="0">
                          <a:latin typeface="Times New Roman"/>
                          <a:cs typeface="Times New Roman"/>
                        </a:rPr>
                        <a:t>                  22</a:t>
                      </a:r>
                      <a:endParaRPr sz="1500" dirty="0">
                        <a:latin typeface="Times New Roman"/>
                        <a:cs typeface="Times New Roman"/>
                      </a:endParaRPr>
                    </a:p>
                  </a:txBody>
                  <a:tcPr marL="0" marR="0" marT="0" marB="0"/>
                </a:tc>
                <a:extLst>
                  <a:ext uri="{0D108BD9-81ED-4DB2-BD59-A6C34878D82A}">
                    <a16:rowId xmlns:a16="http://schemas.microsoft.com/office/drawing/2014/main" val="10006"/>
                  </a:ext>
                </a:extLst>
              </a:tr>
              <a:tr h="439420">
                <a:tc>
                  <a:txBody>
                    <a:bodyPr/>
                    <a:lstStyle/>
                    <a:p>
                      <a:pPr marL="31750">
                        <a:lnSpc>
                          <a:spcPct val="100000"/>
                        </a:lnSpc>
                        <a:spcBef>
                          <a:spcPts val="740"/>
                        </a:spcBef>
                      </a:pPr>
                      <a:r>
                        <a:rPr sz="1500" spc="-50" dirty="0">
                          <a:latin typeface="Times New Roman"/>
                          <a:cs typeface="Times New Roman"/>
                        </a:rPr>
                        <a:t>7</a:t>
                      </a:r>
                      <a:endParaRPr sz="1500" dirty="0">
                        <a:latin typeface="Times New Roman"/>
                        <a:cs typeface="Times New Roman"/>
                      </a:endParaRPr>
                    </a:p>
                  </a:txBody>
                  <a:tcPr marL="0" marR="0" marT="93980" marB="0"/>
                </a:tc>
                <a:tc>
                  <a:txBody>
                    <a:bodyPr/>
                    <a:lstStyle/>
                    <a:p>
                      <a:pPr marL="83820">
                        <a:lnSpc>
                          <a:spcPct val="100000"/>
                        </a:lnSpc>
                        <a:spcBef>
                          <a:spcPts val="740"/>
                        </a:spcBef>
                      </a:pPr>
                      <a:r>
                        <a:rPr sz="1500" dirty="0">
                          <a:latin typeface="Times New Roman"/>
                          <a:cs typeface="Times New Roman"/>
                        </a:rPr>
                        <a:t>Projects</a:t>
                      </a:r>
                      <a:r>
                        <a:rPr sz="1500" spc="15" dirty="0">
                          <a:latin typeface="Times New Roman"/>
                          <a:cs typeface="Times New Roman"/>
                        </a:rPr>
                        <a:t> </a:t>
                      </a:r>
                      <a:r>
                        <a:rPr sz="1500" spc="-10" dirty="0">
                          <a:latin typeface="Times New Roman"/>
                          <a:cs typeface="Times New Roman"/>
                        </a:rPr>
                        <a:t>codes</a:t>
                      </a:r>
                      <a:endParaRPr sz="1500" dirty="0">
                        <a:latin typeface="Times New Roman"/>
                        <a:cs typeface="Times New Roman"/>
                      </a:endParaRPr>
                    </a:p>
                  </a:txBody>
                  <a:tcPr marL="0" marR="0" marT="93980" marB="0"/>
                </a:tc>
                <a:tc>
                  <a:txBody>
                    <a:bodyPr/>
                    <a:lstStyle/>
                    <a:p>
                      <a:pPr>
                        <a:lnSpc>
                          <a:spcPct val="100000"/>
                        </a:lnSpc>
                      </a:pPr>
                      <a:endParaRPr sz="1500" dirty="0">
                        <a:latin typeface="Times New Roman"/>
                        <a:cs typeface="Times New Roman"/>
                      </a:endParaRPr>
                    </a:p>
                  </a:txBody>
                  <a:tcPr marL="0" marR="0" marT="0" marB="0"/>
                </a:tc>
                <a:extLst>
                  <a:ext uri="{0D108BD9-81ED-4DB2-BD59-A6C34878D82A}">
                    <a16:rowId xmlns:a16="http://schemas.microsoft.com/office/drawing/2014/main" val="10007"/>
                  </a:ext>
                </a:extLst>
              </a:tr>
              <a:tr h="324485">
                <a:tc>
                  <a:txBody>
                    <a:bodyPr/>
                    <a:lstStyle/>
                    <a:p>
                      <a:pPr marL="31750">
                        <a:lnSpc>
                          <a:spcPts val="1725"/>
                        </a:lnSpc>
                        <a:spcBef>
                          <a:spcPts val="730"/>
                        </a:spcBef>
                      </a:pPr>
                      <a:r>
                        <a:rPr sz="1500" spc="-50" dirty="0">
                          <a:latin typeface="Times New Roman"/>
                          <a:cs typeface="Times New Roman"/>
                        </a:rPr>
                        <a:t>8</a:t>
                      </a:r>
                      <a:endParaRPr sz="1500" dirty="0">
                        <a:latin typeface="Times New Roman"/>
                        <a:cs typeface="Times New Roman"/>
                      </a:endParaRPr>
                    </a:p>
                  </a:txBody>
                  <a:tcPr marL="0" marR="0" marT="92710" marB="0"/>
                </a:tc>
                <a:tc>
                  <a:txBody>
                    <a:bodyPr/>
                    <a:lstStyle/>
                    <a:p>
                      <a:pPr marL="83820">
                        <a:lnSpc>
                          <a:spcPts val="1725"/>
                        </a:lnSpc>
                        <a:spcBef>
                          <a:spcPts val="730"/>
                        </a:spcBef>
                      </a:pPr>
                      <a:r>
                        <a:rPr sz="1500" spc="-10" dirty="0">
                          <a:latin typeface="Times New Roman"/>
                          <a:cs typeface="Times New Roman"/>
                        </a:rPr>
                        <a:t>Conclusion</a:t>
                      </a:r>
                      <a:endParaRPr sz="1500" dirty="0">
                        <a:latin typeface="Times New Roman"/>
                        <a:cs typeface="Times New Roman"/>
                      </a:endParaRPr>
                    </a:p>
                  </a:txBody>
                  <a:tcPr marL="0" marR="0" marT="92710" marB="0"/>
                </a:tc>
                <a:tc>
                  <a:txBody>
                    <a:bodyPr/>
                    <a:lstStyle/>
                    <a:p>
                      <a:pPr marL="524510" algn="ctr">
                        <a:lnSpc>
                          <a:spcPts val="1725"/>
                        </a:lnSpc>
                        <a:spcBef>
                          <a:spcPts val="730"/>
                        </a:spcBef>
                      </a:pPr>
                      <a:r>
                        <a:rPr sz="1500" spc="-25" dirty="0">
                          <a:latin typeface="Times New Roman"/>
                          <a:cs typeface="Times New Roman"/>
                        </a:rPr>
                        <a:t>2</a:t>
                      </a:r>
                      <a:r>
                        <a:rPr lang="en-US" sz="1500" spc="-25" dirty="0">
                          <a:latin typeface="Times New Roman"/>
                          <a:cs typeface="Times New Roman"/>
                        </a:rPr>
                        <a:t>4</a:t>
                      </a:r>
                      <a:endParaRPr sz="1500" dirty="0">
                        <a:latin typeface="Times New Roman"/>
                        <a:cs typeface="Times New Roman"/>
                      </a:endParaRPr>
                    </a:p>
                  </a:txBody>
                  <a:tcPr marL="0" marR="0" marT="92710" marB="0"/>
                </a:tc>
                <a:extLst>
                  <a:ext uri="{0D108BD9-81ED-4DB2-BD59-A6C34878D82A}">
                    <a16:rowId xmlns:a16="http://schemas.microsoft.com/office/drawing/2014/main" val="10008"/>
                  </a:ext>
                </a:extLst>
              </a:tr>
            </a:tbl>
          </a:graphicData>
        </a:graphic>
      </p:graphicFrame>
      <p:sp>
        <p:nvSpPr>
          <p:cNvPr id="4" name="object 4"/>
          <p:cNvSpPr/>
          <p:nvPr/>
        </p:nvSpPr>
        <p:spPr>
          <a:xfrm>
            <a:off x="2245353" y="6765485"/>
            <a:ext cx="954405" cy="0"/>
          </a:xfrm>
          <a:custGeom>
            <a:avLst/>
            <a:gdLst/>
            <a:ahLst/>
            <a:cxnLst/>
            <a:rect l="l" t="t" r="r" b="b"/>
            <a:pathLst>
              <a:path w="954405">
                <a:moveTo>
                  <a:pt x="0" y="0"/>
                </a:moveTo>
                <a:lnTo>
                  <a:pt x="953827" y="0"/>
                </a:lnTo>
              </a:path>
            </a:pathLst>
          </a:custGeom>
          <a:ln w="14069">
            <a:solidFill>
              <a:srgbClr val="000000"/>
            </a:solidFill>
            <a:prstDash val="sysDash"/>
          </a:ln>
        </p:spPr>
        <p:txBody>
          <a:bodyPr wrap="square" lIns="0" tIns="0" rIns="0" bIns="0" rtlCol="0"/>
          <a:lstStyle/>
          <a:p>
            <a:endParaRPr dirty="0"/>
          </a:p>
        </p:txBody>
      </p:sp>
      <p:sp>
        <p:nvSpPr>
          <p:cNvPr id="5" name="object 5"/>
          <p:cNvSpPr txBox="1"/>
          <p:nvPr/>
        </p:nvSpPr>
        <p:spPr>
          <a:xfrm>
            <a:off x="3187319" y="6604863"/>
            <a:ext cx="1195070" cy="254635"/>
          </a:xfrm>
          <a:prstGeom prst="rect">
            <a:avLst/>
          </a:prstGeom>
        </p:spPr>
        <p:txBody>
          <a:bodyPr vert="horz" wrap="square" lIns="0" tIns="12700" rIns="0" bIns="0" rtlCol="0">
            <a:spAutoFit/>
          </a:bodyPr>
          <a:lstStyle/>
          <a:p>
            <a:pPr marL="12700">
              <a:lnSpc>
                <a:spcPct val="100000"/>
              </a:lnSpc>
              <a:spcBef>
                <a:spcPts val="100"/>
              </a:spcBef>
            </a:pPr>
            <a:r>
              <a:rPr sz="1500" dirty="0">
                <a:latin typeface="Times New Roman"/>
                <a:cs typeface="Times New Roman"/>
              </a:rPr>
              <a:t>End of</a:t>
            </a:r>
            <a:r>
              <a:rPr sz="1500" spc="-10" dirty="0">
                <a:latin typeface="Times New Roman"/>
                <a:cs typeface="Times New Roman"/>
              </a:rPr>
              <a:t> Content</a:t>
            </a:r>
            <a:endParaRPr sz="1500" dirty="0">
              <a:latin typeface="Times New Roman"/>
              <a:cs typeface="Times New Roman"/>
            </a:endParaRPr>
          </a:p>
        </p:txBody>
      </p:sp>
      <p:sp>
        <p:nvSpPr>
          <p:cNvPr id="6" name="object 6"/>
          <p:cNvSpPr/>
          <p:nvPr/>
        </p:nvSpPr>
        <p:spPr>
          <a:xfrm>
            <a:off x="4369940" y="6765485"/>
            <a:ext cx="952500" cy="0"/>
          </a:xfrm>
          <a:custGeom>
            <a:avLst/>
            <a:gdLst/>
            <a:ahLst/>
            <a:cxnLst/>
            <a:rect l="l" t="t" r="r" b="b"/>
            <a:pathLst>
              <a:path w="952500">
                <a:moveTo>
                  <a:pt x="0" y="0"/>
                </a:moveTo>
                <a:lnTo>
                  <a:pt x="952422" y="0"/>
                </a:lnTo>
              </a:path>
            </a:pathLst>
          </a:custGeom>
          <a:ln w="14069">
            <a:solidFill>
              <a:srgbClr val="000000"/>
            </a:solidFill>
            <a:prstDash val="dash"/>
          </a:ln>
        </p:spPr>
        <p:txBody>
          <a:bodyPr wrap="square" lIns="0" tIns="0" rIns="0" bIns="0" rtlCol="0"/>
          <a:lstStyle/>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5800" y="533400"/>
            <a:ext cx="6085840" cy="8322791"/>
          </a:xfrm>
          <a:prstGeom prst="rect">
            <a:avLst/>
          </a:prstGeom>
        </p:spPr>
        <p:txBody>
          <a:bodyPr vert="horz" wrap="square" lIns="0" tIns="12700" rIns="0" bIns="0" rtlCol="0">
            <a:spAutoFit/>
          </a:bodyPr>
          <a:lstStyle/>
          <a:p>
            <a:pPr marR="27305" algn="ctr">
              <a:lnSpc>
                <a:spcPct val="100000"/>
              </a:lnSpc>
              <a:spcBef>
                <a:spcPts val="100"/>
              </a:spcBef>
            </a:pPr>
            <a:r>
              <a:rPr sz="2000" b="1" spc="-10" dirty="0">
                <a:latin typeface="Times New Roman"/>
                <a:cs typeface="Times New Roman"/>
              </a:rPr>
              <a:t>INTRODUCTION</a:t>
            </a:r>
            <a:endParaRPr sz="2000" dirty="0">
              <a:latin typeface="Times New Roman"/>
              <a:cs typeface="Times New Roman"/>
            </a:endParaRPr>
          </a:p>
          <a:p>
            <a:pPr>
              <a:lnSpc>
                <a:spcPct val="100000"/>
              </a:lnSpc>
              <a:spcBef>
                <a:spcPts val="1005"/>
              </a:spcBef>
            </a:pPr>
            <a:endParaRPr sz="2000" dirty="0">
              <a:latin typeface="Times New Roman"/>
              <a:cs typeface="Times New Roman"/>
            </a:endParaRPr>
          </a:p>
          <a:p>
            <a:pPr marR="230504" algn="ctr">
              <a:lnSpc>
                <a:spcPct val="100000"/>
              </a:lnSpc>
            </a:pPr>
            <a:r>
              <a:rPr sz="1600" b="1" dirty="0">
                <a:latin typeface="Times New Roman"/>
                <a:cs typeface="Times New Roman"/>
              </a:rPr>
              <a:t>Introduction:</a:t>
            </a:r>
            <a:r>
              <a:rPr sz="1600" b="1" spc="-45" dirty="0">
                <a:latin typeface="Times New Roman"/>
                <a:cs typeface="Times New Roman"/>
              </a:rPr>
              <a:t> </a:t>
            </a:r>
            <a:r>
              <a:rPr lang="en-US" sz="1600" b="1" spc="-45" dirty="0">
                <a:latin typeface="Times New Roman"/>
                <a:cs typeface="Times New Roman"/>
              </a:rPr>
              <a:t>Bazaar</a:t>
            </a:r>
            <a:endParaRPr sz="1600" dirty="0">
              <a:latin typeface="Times New Roman"/>
              <a:cs typeface="Times New Roman"/>
            </a:endParaRPr>
          </a:p>
          <a:p>
            <a:pPr>
              <a:lnSpc>
                <a:spcPct val="100000"/>
              </a:lnSpc>
              <a:spcBef>
                <a:spcPts val="1370"/>
              </a:spcBef>
            </a:pPr>
            <a:endParaRPr sz="1600" dirty="0">
              <a:latin typeface="Times New Roman"/>
              <a:cs typeface="Times New Roman"/>
            </a:endParaRPr>
          </a:p>
          <a:p>
            <a:pPr algn="l"/>
            <a:r>
              <a:rPr lang="en-US" sz="1600" b="0" i="0" u="none" strike="noStrike" dirty="0">
                <a:solidFill>
                  <a:srgbClr val="0D0D0D"/>
                </a:solidFill>
                <a:effectLst/>
                <a:latin typeface="ui-sans-serif"/>
              </a:rPr>
              <a:t>The rapid growth of digital commerce has transformed traditional shopping into a seamless online experience, with e-commerce websites playing a pivotal role in connecting consumers with products at their fingertips. "Bazaar" is a modern e-commerce platform developed to offer users an intuitive, responsive, and secure shopping experience. Leveraging the MERN (MongoDB, Express.js, React, Node.js) stack, Bazaar is built to handle a range of e-commerce functionalities, making it a scalable and robust solution for both small and large-scale online retail businesses.</a:t>
            </a:r>
          </a:p>
          <a:p>
            <a:pPr algn="l"/>
            <a:endParaRPr lang="en-US" sz="1600" b="0" i="0" u="none" strike="noStrike" dirty="0">
              <a:solidFill>
                <a:srgbClr val="0D0D0D"/>
              </a:solidFill>
              <a:effectLst/>
              <a:latin typeface="ui-sans-serif"/>
            </a:endParaRPr>
          </a:p>
          <a:p>
            <a:pPr algn="l"/>
            <a:r>
              <a:rPr lang="en-US" sz="1600" b="0" i="0" u="none" strike="noStrike" dirty="0">
                <a:solidFill>
                  <a:srgbClr val="0D0D0D"/>
                </a:solidFill>
                <a:effectLst/>
                <a:latin typeface="ui-sans-serif"/>
              </a:rPr>
              <a:t>The primary focus of Bazaar is to enhance user engagement through an efficient and visually appealing front-end built with React and styled using CSS, ensuring that the platform is accessible across devices. The application’s backend, powered by Node.js and Express, manages data operations, user sessions, and ensures a smooth shopping experience from browsing to checkout. MongoDB, a NoSQL database, is employed to store and retrieve data, providing a flexible and scalable data solution for product information, user details, and order records.</a:t>
            </a:r>
          </a:p>
          <a:p>
            <a:pPr algn="l"/>
            <a:r>
              <a:rPr lang="en-US" sz="1600" b="0" i="0" u="none" strike="noStrike" dirty="0">
                <a:solidFill>
                  <a:srgbClr val="0D0D0D"/>
                </a:solidFill>
                <a:effectLst/>
                <a:latin typeface="ui-sans-serif"/>
              </a:rPr>
              <a:t>An integrated payment gateway allows for secure and seamless transactions, catering to the growing need for privacy and trust in online shopping. Furthermore, Bazaar includes an admin panel to enable administrators to manage products, inventory, and orders efficiently. This panel serves as a central hub for content management and order fulfillment, giving businesses the tools to operate smoothly and focus on customer satisfaction.</a:t>
            </a:r>
          </a:p>
          <a:p>
            <a:pPr algn="l"/>
            <a:endParaRPr lang="en-US" sz="1600" b="0" i="0" u="none" strike="noStrike" dirty="0">
              <a:solidFill>
                <a:srgbClr val="0D0D0D"/>
              </a:solidFill>
              <a:effectLst/>
              <a:latin typeface="ui-sans-serif"/>
            </a:endParaRPr>
          </a:p>
          <a:p>
            <a:br>
              <a:rPr lang="en-US" sz="1600" dirty="0">
                <a:solidFill>
                  <a:srgbClr val="0E0E0E"/>
                </a:solidFill>
                <a:effectLst/>
                <a:latin typeface=".SF NS"/>
              </a:rPr>
            </a:br>
            <a:endParaRPr lang="en-US" sz="1600" dirty="0">
              <a:solidFill>
                <a:srgbClr val="0E0E0E"/>
              </a:solidFill>
              <a:effectLst/>
              <a:latin typeface=".SF 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7996" y="850138"/>
            <a:ext cx="5949315" cy="1745991"/>
          </a:xfrm>
          <a:prstGeom prst="rect">
            <a:avLst/>
          </a:prstGeom>
        </p:spPr>
        <p:txBody>
          <a:bodyPr vert="horz" wrap="square" lIns="0" tIns="22225" rIns="0" bIns="0" rtlCol="0">
            <a:spAutoFit/>
          </a:bodyPr>
          <a:lstStyle/>
          <a:p>
            <a:r>
              <a:rPr lang="en-US" sz="1600" b="0" i="0" u="none" strike="noStrike" dirty="0">
                <a:solidFill>
                  <a:srgbClr val="0D0D0D"/>
                </a:solidFill>
                <a:effectLst/>
                <a:latin typeface="ui-sans-serif"/>
              </a:rPr>
              <a:t>Bazaar’s modular architecture ensures ease of future enhancements and maintenance, making it adaptable to evolving e-commerce trends. This report explores the design, technology choices, and development methodology that guided the creation of Bazaar, detailing the features and components that make it a competitive solution in the fast-paced e-commerce market.</a:t>
            </a:r>
          </a:p>
          <a:p>
            <a:endParaRPr lang="en-US" sz="1600" dirty="0">
              <a:solidFill>
                <a:srgbClr val="0E0E0E"/>
              </a:solidFill>
              <a:effectLst/>
              <a:latin typeface=".SF 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88620">
              <a:lnSpc>
                <a:spcPct val="100000"/>
              </a:lnSpc>
              <a:spcBef>
                <a:spcPts val="100"/>
              </a:spcBef>
            </a:pPr>
            <a:r>
              <a:rPr dirty="0"/>
              <a:t>Objectives</a:t>
            </a:r>
            <a:r>
              <a:rPr spc="-10" dirty="0"/>
              <a:t> </a:t>
            </a:r>
            <a:r>
              <a:rPr dirty="0"/>
              <a:t>of</a:t>
            </a:r>
            <a:r>
              <a:rPr spc="-10" dirty="0"/>
              <a:t> Project</a:t>
            </a:r>
          </a:p>
        </p:txBody>
      </p:sp>
      <p:sp>
        <p:nvSpPr>
          <p:cNvPr id="3" name="object 3"/>
          <p:cNvSpPr txBox="1"/>
          <p:nvPr/>
        </p:nvSpPr>
        <p:spPr>
          <a:xfrm>
            <a:off x="837996" y="1829612"/>
            <a:ext cx="6029960" cy="6258765"/>
          </a:xfrm>
          <a:prstGeom prst="rect">
            <a:avLst/>
          </a:prstGeom>
        </p:spPr>
        <p:txBody>
          <a:bodyPr vert="horz" wrap="square" lIns="0" tIns="10795" rIns="0" bIns="0" rtlCol="0">
            <a:spAutoFit/>
          </a:bodyPr>
          <a:lstStyle/>
          <a:p>
            <a:endParaRPr lang="en-US" sz="1400" dirty="0">
              <a:solidFill>
                <a:srgbClr val="0E0E0E"/>
              </a:solidFill>
              <a:effectLst/>
              <a:latin typeface="Times New Roman" panose="02020603050405020304" pitchFamily="18" charset="0"/>
              <a:cs typeface="Times New Roman" panose="02020603050405020304" pitchFamily="18" charset="0"/>
            </a:endParaRPr>
          </a:p>
          <a:p>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dirty="0">
                <a:solidFill>
                  <a:srgbClr val="0E0E0E"/>
                </a:solidFill>
                <a:effectLst/>
                <a:latin typeface="Times New Roman" panose="02020603050405020304" pitchFamily="18" charset="0"/>
                <a:cs typeface="Times New Roman" panose="02020603050405020304" pitchFamily="18" charset="0"/>
              </a:rPr>
              <a:t>The primary objective of the "</a:t>
            </a:r>
            <a:r>
              <a:rPr lang="en-US" sz="1400" b="1" dirty="0">
                <a:solidFill>
                  <a:srgbClr val="0E0E0E"/>
                </a:solidFill>
                <a:effectLst/>
                <a:latin typeface="Times New Roman" panose="02020603050405020304" pitchFamily="18" charset="0"/>
                <a:cs typeface="Times New Roman" panose="02020603050405020304" pitchFamily="18" charset="0"/>
              </a:rPr>
              <a:t>Bazaar</a:t>
            </a:r>
            <a:r>
              <a:rPr lang="en-US" sz="1400" dirty="0">
                <a:solidFill>
                  <a:srgbClr val="0E0E0E"/>
                </a:solidFill>
                <a:effectLst/>
                <a:latin typeface="Times New Roman" panose="02020603050405020304" pitchFamily="18" charset="0"/>
                <a:cs typeface="Times New Roman" panose="02020603050405020304" pitchFamily="18" charset="0"/>
              </a:rPr>
              <a:t>" e-commerce platform is to deliver an efficient, user-friendly, and secure online shopping experience. Through intuitive design and responsive performance, Bazaar aims to streamline the journey from product discovery to checkout, catering to a wide range of consumer preferences and behaviors. By leveraging the MERN stack, Bazaar provides a robust and scalable foundation, ensuring the application can adapt to the demands of growing user traffic and expanding product catalogs.</a:t>
            </a:r>
          </a:p>
          <a:p>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dirty="0">
                <a:solidFill>
                  <a:srgbClr val="0E0E0E"/>
                </a:solidFill>
                <a:effectLst/>
                <a:latin typeface="Times New Roman" panose="02020603050405020304" pitchFamily="18" charset="0"/>
                <a:cs typeface="Times New Roman" panose="02020603050405020304" pitchFamily="18" charset="0"/>
              </a:rPr>
              <a:t>A key goal of Bazaar is to integrate secure payment processing, establishing consumer trust and simplifying transactions through a reliable gateway. This feature addresses privacy and security concerns, allowing users to make purchases with confidence. Additionally, the website’s responsive design ensures that users enjoy a consistent experience across desktops, tablets, and mobile devices, enhancing accessibility and engagement.</a:t>
            </a:r>
          </a:p>
          <a:p>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dirty="0">
                <a:solidFill>
                  <a:srgbClr val="0E0E0E"/>
                </a:solidFill>
                <a:effectLst/>
                <a:latin typeface="Times New Roman" panose="02020603050405020304" pitchFamily="18" charset="0"/>
                <a:cs typeface="Times New Roman" panose="02020603050405020304" pitchFamily="18" charset="0"/>
              </a:rPr>
              <a:t>Another significant objective is to empower administrators with a comprehensive admin panel. The admin interface enables efficient product management, inventory tracking, and order fulfillment, reducing operational complexities. This centralized control enhances the business’s ability to deliver a high-quality, dependable shopping experience.</a:t>
            </a:r>
          </a:p>
          <a:p>
            <a:endParaRPr lang="en-US" sz="1400" dirty="0">
              <a:solidFill>
                <a:srgbClr val="0E0E0E"/>
              </a:solidFill>
              <a:effectLst/>
              <a:latin typeface="Times New Roman" panose="02020603050405020304" pitchFamily="18" charset="0"/>
              <a:cs typeface="Times New Roman" panose="02020603050405020304" pitchFamily="18" charset="0"/>
            </a:endParaRPr>
          </a:p>
          <a:p>
            <a:r>
              <a:rPr lang="en-US" sz="1400" dirty="0">
                <a:solidFill>
                  <a:srgbClr val="0E0E0E"/>
                </a:solidFill>
                <a:effectLst/>
                <a:latin typeface="Times New Roman" panose="02020603050405020304" pitchFamily="18" charset="0"/>
                <a:cs typeface="Times New Roman" panose="02020603050405020304" pitchFamily="18" charset="0"/>
              </a:rPr>
              <a:t>Overall, Bazaar is designed with modularity and scalability in mind, making it adaptable to future business needs and emerging e-commerce trends. This project aspires to not only meet the basic functionality of an e-commerce website but also to exceed user expectations in usability, performance, and security. Through careful planning and execution, Bazaar is set to offer a complete and versatile platform for modern online retail.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7996" y="1155546"/>
            <a:ext cx="6172404" cy="6690934"/>
          </a:xfrm>
          <a:prstGeom prst="rect">
            <a:avLst/>
          </a:prstGeom>
        </p:spPr>
        <p:txBody>
          <a:bodyPr vert="horz" wrap="square" lIns="0" tIns="12065" rIns="0" bIns="0" rtlCol="0">
            <a:spAutoFit/>
          </a:bodyPr>
          <a:lstStyle/>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User-Friendly and Secure Shopping Experience</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Design an interface that is easy to navigate, offering a streamlined path from product discovery to checkout. The site aims to make shopping enjoyable and efficient, which encourages users to return.</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MERN Stack for Scalability and Performance</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Use MongoDB, Express, React, and Node.js to create a responsive and reliable platform capable of handling high traffic and a growing product catalog. This stack enables Bazaar to perform smoothly under heavy user loads.</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Streamlined Shopping Journey</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Implement features that guide users intuitively through product searches, browsing, and checkout, minimizing friction and enhancing satisfaction.</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Secure Payment Gateway Integration</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Incorporate a reliable payment gateway to protect user transactions and build trust. Secure payment processing addresses user concerns about data privacy and makes online purchases safe.</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Responsive Design for Multi-Device Access</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Ensure that the website is accessible and functions seamlessly on desktops, tablets, and mobile devices, providing a consistent experience across all screen sizes.</a:t>
            </a:r>
          </a:p>
          <a:p>
            <a:pPr algn="l">
              <a:buFont typeface="Arial" panose="020B0604020202020204" pitchFamily="34" charset="0"/>
              <a:buChar char="•"/>
            </a:pP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Comprehensive Admin Panel</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Include an admin interface that allows easy management of products, inventory, and orders, reducing the administrative workload and improving operational efficiency. This empowers businesses to manage the platform effectively.</a:t>
            </a:r>
            <a:br>
              <a:rPr lang="en-US" sz="1400" b="0" i="0" u="none" strike="noStrike" dirty="0">
                <a:solidFill>
                  <a:srgbClr val="0D0D0D"/>
                </a:solidFill>
                <a:effectLst/>
                <a:latin typeface="Times New Roman" panose="02020603050405020304" pitchFamily="18" charset="0"/>
                <a:cs typeface="Times New Roman" panose="02020603050405020304" pitchFamily="18" charset="0"/>
              </a:rPr>
            </a:br>
            <a:endParaRPr lang="en-US" sz="1400" b="0" i="0" u="none" strike="noStrike"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Modularity and Adaptability</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Design the application with a modular structure, enabling easy updates and adaptability to new e-commerce trends or business needs.</a:t>
            </a:r>
          </a:p>
          <a:p>
            <a:pPr algn="l">
              <a:buFont typeface="Arial" panose="020B0604020202020204" pitchFamily="34" charset="0"/>
              <a:buChar char="•"/>
            </a:pPr>
            <a:r>
              <a:rPr lang="en-US" sz="1400" b="1" i="0" u="none" strike="noStrike" dirty="0">
                <a:solidFill>
                  <a:srgbClr val="0D0D0D"/>
                </a:solidFill>
                <a:effectLst/>
                <a:latin typeface="Times New Roman" panose="02020603050405020304" pitchFamily="18" charset="0"/>
                <a:cs typeface="Times New Roman" panose="02020603050405020304" pitchFamily="18" charset="0"/>
              </a:rPr>
              <a:t>Enhanced Usability, Performance, and Security</a:t>
            </a:r>
            <a:r>
              <a:rPr lang="en-US" sz="1400" b="0" i="0" u="none" strike="noStrike" dirty="0">
                <a:solidFill>
                  <a:srgbClr val="0D0D0D"/>
                </a:solidFill>
                <a:effectLst/>
                <a:latin typeface="Times New Roman" panose="02020603050405020304" pitchFamily="18" charset="0"/>
                <a:cs typeface="Times New Roman" panose="02020603050405020304" pitchFamily="18" charset="0"/>
              </a:rPr>
              <a:t>: Aim to exceed basic e-commerce standards, ensuring that Bazaar is not only functional but also exceptional in its reliability, speed, and security for both users and administrators.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73125" y="838200"/>
            <a:ext cx="6026150" cy="4567276"/>
          </a:xfrm>
          <a:prstGeom prst="rect">
            <a:avLst/>
          </a:prstGeom>
        </p:spPr>
        <p:txBody>
          <a:bodyPr vert="horz" wrap="square" lIns="0" tIns="12065" rIns="0" bIns="0" rtlCol="0">
            <a:spAutoFit/>
          </a:bodyPr>
          <a:lstStyle/>
          <a:p>
            <a:pPr>
              <a:spcBef>
                <a:spcPts val="900"/>
              </a:spcBef>
            </a:pPr>
            <a:r>
              <a:rPr lang="en-US" sz="1400" b="1" dirty="0">
                <a:solidFill>
                  <a:srgbClr val="0E0E0E"/>
                </a:solidFill>
                <a:effectLst/>
                <a:latin typeface=".SF NS"/>
              </a:rPr>
              <a:t>Drive Measurable Business Growth</a:t>
            </a:r>
            <a:endParaRPr lang="en-US" sz="1400" dirty="0">
              <a:solidFill>
                <a:srgbClr val="0E0E0E"/>
              </a:solidFill>
              <a:effectLst/>
              <a:latin typeface=".SF NS"/>
            </a:endParaRPr>
          </a:p>
          <a:p>
            <a:pPr>
              <a:spcBef>
                <a:spcPts val="900"/>
              </a:spcBef>
            </a:pPr>
            <a:r>
              <a:rPr lang="en-US" sz="1400" dirty="0">
                <a:solidFill>
                  <a:srgbClr val="0E0E0E"/>
                </a:solidFill>
                <a:effectLst/>
                <a:latin typeface=".SF NS"/>
              </a:rPr>
              <a:t>Ultimately, the purpose of digital marketing is to drive business growth. </a:t>
            </a:r>
            <a:r>
              <a:rPr lang="en-US" sz="1400" i="1" dirty="0">
                <a:solidFill>
                  <a:srgbClr val="0E0E0E"/>
                </a:solidFill>
                <a:effectLst/>
                <a:latin typeface=".SF NS"/>
              </a:rPr>
              <a:t>Digital Waves</a:t>
            </a:r>
            <a:r>
              <a:rPr lang="en-US" sz="1400" dirty="0">
                <a:solidFill>
                  <a:srgbClr val="0E0E0E"/>
                </a:solidFill>
                <a:effectLst/>
                <a:latin typeface=".SF NS"/>
              </a:rPr>
              <a:t> provides businesses with strategies and tools that improve brand recognition, attract customers, and increase sales. By implementing targeted digital marketing strategies and tracking their effectiveness through analytics, users can understand their impact and make data-driven adjustments. This objective focuses on tangible results, helping businesses grow their online presence and meet their goals in a measurable way, whether that’s through higher website traffic, more conversions, or improved customer retention.</a:t>
            </a:r>
          </a:p>
          <a:p>
            <a:pPr>
              <a:spcBef>
                <a:spcPts val="900"/>
              </a:spcBef>
            </a:pPr>
            <a:endParaRPr lang="en-US" sz="1400" dirty="0">
              <a:solidFill>
                <a:srgbClr val="0E0E0E"/>
              </a:solidFill>
              <a:effectLst/>
              <a:latin typeface=".SF NS"/>
            </a:endParaRPr>
          </a:p>
          <a:p>
            <a:pPr>
              <a:spcBef>
                <a:spcPts val="900"/>
              </a:spcBef>
            </a:pPr>
            <a:r>
              <a:rPr lang="en-US" sz="1400" dirty="0">
                <a:solidFill>
                  <a:srgbClr val="0E0E0E"/>
                </a:solidFill>
                <a:effectLst/>
                <a:latin typeface="Times New Roman" panose="02020603050405020304" pitchFamily="18" charset="0"/>
              </a:rPr>
              <a:t> </a:t>
            </a:r>
            <a:r>
              <a:rPr lang="en-US" sz="1400" b="1" dirty="0">
                <a:solidFill>
                  <a:srgbClr val="0E0E0E"/>
                </a:solidFill>
                <a:effectLst/>
                <a:latin typeface=".SF NS"/>
              </a:rPr>
              <a:t>Encourage Innovation in Marketing Practices</a:t>
            </a:r>
            <a:endParaRPr lang="en-US" sz="1400" dirty="0">
              <a:solidFill>
                <a:srgbClr val="0E0E0E"/>
              </a:solidFill>
              <a:effectLst/>
              <a:latin typeface=".SF NS"/>
            </a:endParaRPr>
          </a:p>
          <a:p>
            <a:pPr>
              <a:spcBef>
                <a:spcPts val="900"/>
              </a:spcBef>
            </a:pPr>
            <a:r>
              <a:rPr lang="en-US" sz="1400" dirty="0">
                <a:solidFill>
                  <a:srgbClr val="0E0E0E"/>
                </a:solidFill>
                <a:effectLst/>
                <a:latin typeface=".SF NS"/>
              </a:rPr>
              <a:t>Digital marketing is constantly evolving, and innovation is key to staying ahead. </a:t>
            </a:r>
            <a:r>
              <a:rPr lang="en-US" sz="1400" i="1" dirty="0">
                <a:solidFill>
                  <a:srgbClr val="0E0E0E"/>
                </a:solidFill>
                <a:effectLst/>
                <a:latin typeface=".SF NS"/>
              </a:rPr>
              <a:t>Digital Waves</a:t>
            </a:r>
            <a:r>
              <a:rPr lang="en-US" sz="1400" dirty="0">
                <a:solidFill>
                  <a:srgbClr val="0E0E0E"/>
                </a:solidFill>
                <a:effectLst/>
                <a:latin typeface=".SF NS"/>
              </a:rPr>
              <a:t> encourages users to explore creative approaches to marketing, whether it’s experimenting with new content formats, leveraging emerging platforms, or adopting innovative technologies like augmented reality. By fostering a spirit of creativity, we aim to inspire users to think outside the box and adapt to changes in the digital landscape. This objective is about pushing boundaries and exploring possibilities, ensuring that users are prepared for the future of digital marketing.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481</TotalTime>
  <Words>3587</Words>
  <Application>Microsoft Office PowerPoint</Application>
  <PresentationFormat>Custom</PresentationFormat>
  <Paragraphs>217</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.SF NS</vt:lpstr>
      <vt:lpstr>Aptos</vt:lpstr>
      <vt:lpstr>Arial</vt:lpstr>
      <vt:lpstr>Symbol</vt:lpstr>
      <vt:lpstr>Times New Roman</vt:lpstr>
      <vt:lpstr>ui-sans-serif</vt:lpstr>
      <vt:lpstr>Office Theme</vt:lpstr>
      <vt:lpstr>PROJECT REPORT</vt:lpstr>
      <vt:lpstr>PowerPoint Presentation</vt:lpstr>
      <vt:lpstr>PowerPoint Presentation</vt:lpstr>
      <vt:lpstr>PowerPoint Presentation</vt:lpstr>
      <vt:lpstr>PowerPoint Presentation</vt:lpstr>
      <vt:lpstr>PowerPoint Presentation</vt:lpstr>
      <vt:lpstr>Objectives of Project</vt:lpstr>
      <vt:lpstr>PowerPoint Presentation</vt:lpstr>
      <vt:lpstr>PowerPoint Presentation</vt:lpstr>
      <vt:lpstr>Functionalities of Project</vt:lpstr>
      <vt:lpstr>PowerPoint Presentation</vt:lpstr>
      <vt:lpstr>PowerPoint Presentation</vt:lpstr>
      <vt:lpstr>Methodology used in Project</vt:lpstr>
      <vt:lpstr>PowerPoint Presentation</vt:lpstr>
      <vt:lpstr>PowerPoint Presentation</vt:lpstr>
      <vt:lpstr>Future Scope of the Project</vt:lpstr>
      <vt:lpstr>PowerPoint Presentation</vt:lpstr>
      <vt:lpstr>                                                       Snapshots</vt:lpstr>
      <vt:lpstr>PowerPoint Presentation</vt:lpstr>
      <vt:lpstr>PowerPoint Presentation</vt:lpstr>
      <vt:lpstr>PowerPoint Presentation</vt:lpstr>
      <vt:lpstr>Payment Gateway : Stripe</vt:lpstr>
      <vt:lpstr>Admin Panel: Images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Senthil Kumar Janahan</dc:creator>
  <cp:lastModifiedBy>Harsh Bansal</cp:lastModifiedBy>
  <cp:revision>5</cp:revision>
  <cp:lastPrinted>2024-11-11T06:05:17Z</cp:lastPrinted>
  <dcterms:created xsi:type="dcterms:W3CDTF">2024-11-09T07:27:02Z</dcterms:created>
  <dcterms:modified xsi:type="dcterms:W3CDTF">2024-11-14T17:53:00Z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2024-11-08T00:00:00Z</vt:filetime>
  </property>
  <property fmtid="{D5CDD505-2E9C-101B-9397-08002B2CF9AE}" pid="3" name="Creator">
    <vt:lpwstr>Microsoft® Word 2021</vt:lpwstr>
  </property>
  <property fmtid="{D5CDD505-2E9C-101B-9397-08002B2CF9AE}" pid="4" name="LastSaved">
    <vt:filetime>2024-11-09T00:00:00Z</vt:filetime>
  </property>
  <property fmtid="{D5CDD505-2E9C-101B-9397-08002B2CF9AE}" pid="5" name="Producer">
    <vt:lpwstr>Microsoft® Word 2021</vt:lpwstr>
  </property>
</Properties>
</file>